
<file path=[Content_Types].xml><?xml version="1.0" encoding="utf-8"?>
<Types xmlns="http://schemas.openxmlformats.org/package/2006/content-types">
  <Default Extension="png" ContentType="image/png"/>
  <Default Extension="jfif" ContentType="image/jpe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23"/>
  </p:notesMasterIdLst>
  <p:sldIdLst>
    <p:sldId id="256" r:id="rId2"/>
    <p:sldId id="354" r:id="rId3"/>
    <p:sldId id="309" r:id="rId4"/>
    <p:sldId id="357" r:id="rId5"/>
    <p:sldId id="335" r:id="rId6"/>
    <p:sldId id="336" r:id="rId7"/>
    <p:sldId id="350" r:id="rId8"/>
    <p:sldId id="311" r:id="rId9"/>
    <p:sldId id="267" r:id="rId10"/>
    <p:sldId id="356" r:id="rId11"/>
    <p:sldId id="351" r:id="rId12"/>
    <p:sldId id="341" r:id="rId13"/>
    <p:sldId id="276" r:id="rId14"/>
    <p:sldId id="348" r:id="rId15"/>
    <p:sldId id="352" r:id="rId16"/>
    <p:sldId id="259" r:id="rId17"/>
    <p:sldId id="332" r:id="rId18"/>
    <p:sldId id="359" r:id="rId19"/>
    <p:sldId id="360" r:id="rId20"/>
    <p:sldId id="344" r:id="rId21"/>
    <p:sldId id="358" r:id="rId22"/>
  </p:sldIdLst>
  <p:sldSz cx="12192000" cy="6858000"/>
  <p:notesSz cx="6792913" cy="992505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  <p15:guide id="3" orient="horz" pos="226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D1963"/>
    <a:srgbClr val="0033CC"/>
    <a:srgbClr val="FF33CC"/>
    <a:srgbClr val="DCE2EF"/>
    <a:srgbClr val="D8F1F4"/>
    <a:srgbClr val="99CCFF"/>
    <a:srgbClr val="268E9C"/>
    <a:srgbClr val="3D518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00" autoAdjust="0"/>
    <p:restoredTop sz="94364" autoAdjust="0"/>
  </p:normalViewPr>
  <p:slideViewPr>
    <p:cSldViewPr snapToGrid="0">
      <p:cViewPr varScale="1">
        <p:scale>
          <a:sx n="69" d="100"/>
          <a:sy n="69" d="100"/>
        </p:scale>
        <p:origin x="780" y="66"/>
      </p:cViewPr>
      <p:guideLst>
        <p:guide orient="horz" pos="2160"/>
        <p:guide pos="3840"/>
        <p:guide orient="horz" pos="2260"/>
      </p:guideLst>
    </p:cSldViewPr>
  </p:slideViewPr>
  <p:outlineViewPr>
    <p:cViewPr>
      <p:scale>
        <a:sx n="33" d="100"/>
        <a:sy n="33" d="100"/>
      </p:scale>
      <p:origin x="0" y="-1092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E0E8AA5-F9D9-4B2E-9B4B-66C7257B1CF3}" type="doc">
      <dgm:prSet loTypeId="urn:microsoft.com/office/officeart/2009/3/layout/StepUpProcess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00E9382D-7AA5-4374-AB80-69B90AFC1D06}">
      <dgm:prSet phldrT="[Text]"/>
      <dgm:spPr/>
      <dgm:t>
        <a:bodyPr/>
        <a:lstStyle/>
        <a:p>
          <a:r>
            <a:rPr lang="en-US" b="1" dirty="0">
              <a:solidFill>
                <a:srgbClr val="00B050"/>
              </a:solidFill>
            </a:rPr>
            <a:t>Pass</a:t>
          </a:r>
        </a:p>
        <a:p>
          <a:r>
            <a:rPr lang="en-US" b="1" dirty="0" smtClean="0">
              <a:solidFill>
                <a:srgbClr val="00B050"/>
              </a:solidFill>
            </a:rPr>
            <a:t>(LO </a:t>
          </a:r>
          <a:r>
            <a:rPr lang="en-US" b="1" dirty="0">
              <a:solidFill>
                <a:srgbClr val="00B050"/>
              </a:solidFill>
            </a:rPr>
            <a:t>example- Explain) </a:t>
          </a:r>
        </a:p>
      </dgm:t>
    </dgm:pt>
    <dgm:pt modelId="{676069FD-5CBB-45B7-AEAB-B7B85E8A7A43}" type="parTrans" cxnId="{F9E959B2-ABEB-4AE0-A0EE-536B500E8B59}">
      <dgm:prSet/>
      <dgm:spPr/>
      <dgm:t>
        <a:bodyPr/>
        <a:lstStyle/>
        <a:p>
          <a:endParaRPr lang="en-US"/>
        </a:p>
      </dgm:t>
    </dgm:pt>
    <dgm:pt modelId="{47BBD835-1B4E-4C9F-A06F-A5421F3F8082}" type="sibTrans" cxnId="{F9E959B2-ABEB-4AE0-A0EE-536B500E8B59}">
      <dgm:prSet/>
      <dgm:spPr/>
      <dgm:t>
        <a:bodyPr/>
        <a:lstStyle/>
        <a:p>
          <a:endParaRPr lang="en-US"/>
        </a:p>
      </dgm:t>
    </dgm:pt>
    <dgm:pt modelId="{D058D5D6-76CD-46F6-90A5-CCB675F1AB8F}">
      <dgm:prSet phldrT="[Text]"/>
      <dgm:spPr/>
      <dgm:t>
        <a:bodyPr/>
        <a:lstStyle/>
        <a:p>
          <a:r>
            <a:rPr lang="en-US" b="1" dirty="0">
              <a:solidFill>
                <a:srgbClr val="0033CC"/>
              </a:solidFill>
            </a:rPr>
            <a:t>Merit</a:t>
          </a:r>
        </a:p>
        <a:p>
          <a:r>
            <a:rPr lang="en-US" b="1" dirty="0" smtClean="0">
              <a:solidFill>
                <a:srgbClr val="0033CC"/>
              </a:solidFill>
            </a:rPr>
            <a:t>(LO </a:t>
          </a:r>
          <a:r>
            <a:rPr lang="en-US" b="1" dirty="0">
              <a:solidFill>
                <a:srgbClr val="0033CC"/>
              </a:solidFill>
            </a:rPr>
            <a:t>example- Analyze)</a:t>
          </a:r>
        </a:p>
      </dgm:t>
    </dgm:pt>
    <dgm:pt modelId="{25286637-D041-40FE-A50D-562E5DBB3071}" type="parTrans" cxnId="{D06F034B-E43E-4020-83B4-492F474E6DE6}">
      <dgm:prSet/>
      <dgm:spPr/>
      <dgm:t>
        <a:bodyPr/>
        <a:lstStyle/>
        <a:p>
          <a:endParaRPr lang="en-US"/>
        </a:p>
      </dgm:t>
    </dgm:pt>
    <dgm:pt modelId="{12E2115E-1E62-4F80-930D-A76E1F4B785E}" type="sibTrans" cxnId="{D06F034B-E43E-4020-83B4-492F474E6DE6}">
      <dgm:prSet/>
      <dgm:spPr/>
      <dgm:t>
        <a:bodyPr/>
        <a:lstStyle/>
        <a:p>
          <a:endParaRPr lang="en-US"/>
        </a:p>
      </dgm:t>
    </dgm:pt>
    <dgm:pt modelId="{26890944-40CA-421A-B157-4F370743DE6E}">
      <dgm:prSet phldrT="[Text]"/>
      <dgm:spPr/>
      <dgm:t>
        <a:bodyPr/>
        <a:lstStyle/>
        <a:p>
          <a:r>
            <a:rPr lang="en-US" b="1" dirty="0">
              <a:solidFill>
                <a:srgbClr val="FF33CC"/>
              </a:solidFill>
            </a:rPr>
            <a:t>Distinction</a:t>
          </a:r>
        </a:p>
        <a:p>
          <a:r>
            <a:rPr lang="en-US" b="1" dirty="0" smtClean="0">
              <a:solidFill>
                <a:srgbClr val="FF33CC"/>
              </a:solidFill>
            </a:rPr>
            <a:t>(LO </a:t>
          </a:r>
          <a:r>
            <a:rPr lang="en-US" b="1" dirty="0">
              <a:solidFill>
                <a:srgbClr val="FF33CC"/>
              </a:solidFill>
            </a:rPr>
            <a:t>example create/construct</a:t>
          </a:r>
          <a:r>
            <a:rPr lang="en-US" dirty="0"/>
            <a:t>)</a:t>
          </a:r>
        </a:p>
      </dgm:t>
    </dgm:pt>
    <dgm:pt modelId="{C6EAC68B-7DCD-4F2A-98B0-DE4C864BF2D4}" type="parTrans" cxnId="{2151D260-C046-427A-AEEB-CA9D22531FEB}">
      <dgm:prSet/>
      <dgm:spPr/>
      <dgm:t>
        <a:bodyPr/>
        <a:lstStyle/>
        <a:p>
          <a:endParaRPr lang="en-US"/>
        </a:p>
      </dgm:t>
    </dgm:pt>
    <dgm:pt modelId="{C77B092B-AC7F-4396-A183-D65C75A87774}" type="sibTrans" cxnId="{2151D260-C046-427A-AEEB-CA9D22531FEB}">
      <dgm:prSet/>
      <dgm:spPr/>
      <dgm:t>
        <a:bodyPr/>
        <a:lstStyle/>
        <a:p>
          <a:endParaRPr lang="en-US"/>
        </a:p>
      </dgm:t>
    </dgm:pt>
    <dgm:pt modelId="{B3E894B0-6DB6-4C8A-8902-23ED06A22BB3}" type="pres">
      <dgm:prSet presAssocID="{AE0E8AA5-F9D9-4B2E-9B4B-66C7257B1CF3}" presName="rootnode" presStyleCnt="0">
        <dgm:presLayoutVars>
          <dgm:chMax/>
          <dgm:chPref/>
          <dgm:dir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E534FAD8-DC5F-4956-92EA-43A7EFB794CC}" type="pres">
      <dgm:prSet presAssocID="{00E9382D-7AA5-4374-AB80-69B90AFC1D06}" presName="composite" presStyleCnt="0"/>
      <dgm:spPr/>
    </dgm:pt>
    <dgm:pt modelId="{D362A90B-6B4B-4DA8-8634-B6214E9D929E}" type="pres">
      <dgm:prSet presAssocID="{00E9382D-7AA5-4374-AB80-69B90AFC1D06}" presName="LShape" presStyleLbl="alignNode1" presStyleIdx="0" presStyleCnt="5"/>
      <dgm:spPr/>
    </dgm:pt>
    <dgm:pt modelId="{4979D085-ADF8-46A2-AC20-9E6D54B74090}" type="pres">
      <dgm:prSet presAssocID="{00E9382D-7AA5-4374-AB80-69B90AFC1D06}" presName="ParentText" presStyleLbl="revTx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87FD775-E0A7-4AAD-87EA-D90CD27C6386}" type="pres">
      <dgm:prSet presAssocID="{00E9382D-7AA5-4374-AB80-69B90AFC1D06}" presName="Triangle" presStyleLbl="alignNode1" presStyleIdx="1" presStyleCnt="5"/>
      <dgm:spPr/>
    </dgm:pt>
    <dgm:pt modelId="{94C16055-21E0-424F-9360-A7E0616E22A1}" type="pres">
      <dgm:prSet presAssocID="{47BBD835-1B4E-4C9F-A06F-A5421F3F8082}" presName="sibTrans" presStyleCnt="0"/>
      <dgm:spPr/>
    </dgm:pt>
    <dgm:pt modelId="{CBB71638-B64B-4D91-9417-9B78232432D5}" type="pres">
      <dgm:prSet presAssocID="{47BBD835-1B4E-4C9F-A06F-A5421F3F8082}" presName="space" presStyleCnt="0"/>
      <dgm:spPr/>
    </dgm:pt>
    <dgm:pt modelId="{25FADB0D-2D51-4F03-9BC6-E442F429E462}" type="pres">
      <dgm:prSet presAssocID="{D058D5D6-76CD-46F6-90A5-CCB675F1AB8F}" presName="composite" presStyleCnt="0"/>
      <dgm:spPr/>
    </dgm:pt>
    <dgm:pt modelId="{53CBE275-7A8B-4BA2-8B28-A611CF2A430C}" type="pres">
      <dgm:prSet presAssocID="{D058D5D6-76CD-46F6-90A5-CCB675F1AB8F}" presName="LShape" presStyleLbl="alignNode1" presStyleIdx="2" presStyleCnt="5"/>
      <dgm:spPr/>
    </dgm:pt>
    <dgm:pt modelId="{4AE531AF-79B5-45BD-83D3-53437D949D8B}" type="pres">
      <dgm:prSet presAssocID="{D058D5D6-76CD-46F6-90A5-CCB675F1AB8F}" presName="ParentText" presStyleLbl="revTx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F578C1F-1020-42CD-823F-D76BD8777566}" type="pres">
      <dgm:prSet presAssocID="{D058D5D6-76CD-46F6-90A5-CCB675F1AB8F}" presName="Triangle" presStyleLbl="alignNode1" presStyleIdx="3" presStyleCnt="5"/>
      <dgm:spPr/>
    </dgm:pt>
    <dgm:pt modelId="{1D1AF158-8544-48A0-9B4C-8B3D9A28F96E}" type="pres">
      <dgm:prSet presAssocID="{12E2115E-1E62-4F80-930D-A76E1F4B785E}" presName="sibTrans" presStyleCnt="0"/>
      <dgm:spPr/>
    </dgm:pt>
    <dgm:pt modelId="{0DC4360B-EADD-438D-905D-03D135FF6C67}" type="pres">
      <dgm:prSet presAssocID="{12E2115E-1E62-4F80-930D-A76E1F4B785E}" presName="space" presStyleCnt="0"/>
      <dgm:spPr/>
    </dgm:pt>
    <dgm:pt modelId="{BE4FD0CD-78AA-414C-AD7E-F04C6B6FFD53}" type="pres">
      <dgm:prSet presAssocID="{26890944-40CA-421A-B157-4F370743DE6E}" presName="composite" presStyleCnt="0"/>
      <dgm:spPr/>
    </dgm:pt>
    <dgm:pt modelId="{6A5DA506-AEE6-4391-B2BA-B211EAE1E5CC}" type="pres">
      <dgm:prSet presAssocID="{26890944-40CA-421A-B157-4F370743DE6E}" presName="LShape" presStyleLbl="alignNode1" presStyleIdx="4" presStyleCnt="5"/>
      <dgm:spPr/>
    </dgm:pt>
    <dgm:pt modelId="{BC5860FC-9048-4CB8-A449-E563D51F241F}" type="pres">
      <dgm:prSet presAssocID="{26890944-40CA-421A-B157-4F370743DE6E}" presName="ParentText" presStyleLbl="revTx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D8AFDE61-954E-48B6-BE6B-D3DCE5EEC608}" type="presOf" srcId="{00E9382D-7AA5-4374-AB80-69B90AFC1D06}" destId="{4979D085-ADF8-46A2-AC20-9E6D54B74090}" srcOrd="0" destOrd="0" presId="urn:microsoft.com/office/officeart/2009/3/layout/StepUpProcess"/>
    <dgm:cxn modelId="{A8DB3747-0FDB-414E-AC29-3CE67249F42C}" type="presOf" srcId="{26890944-40CA-421A-B157-4F370743DE6E}" destId="{BC5860FC-9048-4CB8-A449-E563D51F241F}" srcOrd="0" destOrd="0" presId="urn:microsoft.com/office/officeart/2009/3/layout/StepUpProcess"/>
    <dgm:cxn modelId="{D06F034B-E43E-4020-83B4-492F474E6DE6}" srcId="{AE0E8AA5-F9D9-4B2E-9B4B-66C7257B1CF3}" destId="{D058D5D6-76CD-46F6-90A5-CCB675F1AB8F}" srcOrd="1" destOrd="0" parTransId="{25286637-D041-40FE-A50D-562E5DBB3071}" sibTransId="{12E2115E-1E62-4F80-930D-A76E1F4B785E}"/>
    <dgm:cxn modelId="{F9E959B2-ABEB-4AE0-A0EE-536B500E8B59}" srcId="{AE0E8AA5-F9D9-4B2E-9B4B-66C7257B1CF3}" destId="{00E9382D-7AA5-4374-AB80-69B90AFC1D06}" srcOrd="0" destOrd="0" parTransId="{676069FD-5CBB-45B7-AEAB-B7B85E8A7A43}" sibTransId="{47BBD835-1B4E-4C9F-A06F-A5421F3F8082}"/>
    <dgm:cxn modelId="{87AA71B5-0A41-4F00-8EE5-B1B7733CC76F}" type="presOf" srcId="{D058D5D6-76CD-46F6-90A5-CCB675F1AB8F}" destId="{4AE531AF-79B5-45BD-83D3-53437D949D8B}" srcOrd="0" destOrd="0" presId="urn:microsoft.com/office/officeart/2009/3/layout/StepUpProcess"/>
    <dgm:cxn modelId="{87C9F5C3-8F3C-4816-9AE4-06564B842B53}" type="presOf" srcId="{AE0E8AA5-F9D9-4B2E-9B4B-66C7257B1CF3}" destId="{B3E894B0-6DB6-4C8A-8902-23ED06A22BB3}" srcOrd="0" destOrd="0" presId="urn:microsoft.com/office/officeart/2009/3/layout/StepUpProcess"/>
    <dgm:cxn modelId="{2151D260-C046-427A-AEEB-CA9D22531FEB}" srcId="{AE0E8AA5-F9D9-4B2E-9B4B-66C7257B1CF3}" destId="{26890944-40CA-421A-B157-4F370743DE6E}" srcOrd="2" destOrd="0" parTransId="{C6EAC68B-7DCD-4F2A-98B0-DE4C864BF2D4}" sibTransId="{C77B092B-AC7F-4396-A183-D65C75A87774}"/>
    <dgm:cxn modelId="{2E5F6704-AA64-4BBB-8A6F-3B19DCBB97C1}" type="presParOf" srcId="{B3E894B0-6DB6-4C8A-8902-23ED06A22BB3}" destId="{E534FAD8-DC5F-4956-92EA-43A7EFB794CC}" srcOrd="0" destOrd="0" presId="urn:microsoft.com/office/officeart/2009/3/layout/StepUpProcess"/>
    <dgm:cxn modelId="{D4DB580E-5886-4481-AC0B-22E567B961CE}" type="presParOf" srcId="{E534FAD8-DC5F-4956-92EA-43A7EFB794CC}" destId="{D362A90B-6B4B-4DA8-8634-B6214E9D929E}" srcOrd="0" destOrd="0" presId="urn:microsoft.com/office/officeart/2009/3/layout/StepUpProcess"/>
    <dgm:cxn modelId="{5C6E730F-07BE-4FBB-96DC-783D640003AE}" type="presParOf" srcId="{E534FAD8-DC5F-4956-92EA-43A7EFB794CC}" destId="{4979D085-ADF8-46A2-AC20-9E6D54B74090}" srcOrd="1" destOrd="0" presId="urn:microsoft.com/office/officeart/2009/3/layout/StepUpProcess"/>
    <dgm:cxn modelId="{FEBEE77B-AC16-41BD-B933-6DBA2706C6AB}" type="presParOf" srcId="{E534FAD8-DC5F-4956-92EA-43A7EFB794CC}" destId="{F87FD775-E0A7-4AAD-87EA-D90CD27C6386}" srcOrd="2" destOrd="0" presId="urn:microsoft.com/office/officeart/2009/3/layout/StepUpProcess"/>
    <dgm:cxn modelId="{5FE42C8E-7F18-4BE9-9CE7-44A3FEB7933E}" type="presParOf" srcId="{B3E894B0-6DB6-4C8A-8902-23ED06A22BB3}" destId="{94C16055-21E0-424F-9360-A7E0616E22A1}" srcOrd="1" destOrd="0" presId="urn:microsoft.com/office/officeart/2009/3/layout/StepUpProcess"/>
    <dgm:cxn modelId="{17BC92A2-BAE5-4726-BBF2-24C6F4A61906}" type="presParOf" srcId="{94C16055-21E0-424F-9360-A7E0616E22A1}" destId="{CBB71638-B64B-4D91-9417-9B78232432D5}" srcOrd="0" destOrd="0" presId="urn:microsoft.com/office/officeart/2009/3/layout/StepUpProcess"/>
    <dgm:cxn modelId="{89F7EE98-8F44-40EC-B272-43493AFC6578}" type="presParOf" srcId="{B3E894B0-6DB6-4C8A-8902-23ED06A22BB3}" destId="{25FADB0D-2D51-4F03-9BC6-E442F429E462}" srcOrd="2" destOrd="0" presId="urn:microsoft.com/office/officeart/2009/3/layout/StepUpProcess"/>
    <dgm:cxn modelId="{E026919F-9B2F-445E-BAF5-32B017B42785}" type="presParOf" srcId="{25FADB0D-2D51-4F03-9BC6-E442F429E462}" destId="{53CBE275-7A8B-4BA2-8B28-A611CF2A430C}" srcOrd="0" destOrd="0" presId="urn:microsoft.com/office/officeart/2009/3/layout/StepUpProcess"/>
    <dgm:cxn modelId="{A44A0351-54A6-4E02-A5FC-D7055B9C7519}" type="presParOf" srcId="{25FADB0D-2D51-4F03-9BC6-E442F429E462}" destId="{4AE531AF-79B5-45BD-83D3-53437D949D8B}" srcOrd="1" destOrd="0" presId="urn:microsoft.com/office/officeart/2009/3/layout/StepUpProcess"/>
    <dgm:cxn modelId="{BE406476-A2F9-4DA7-A5F8-22A78D6A2F61}" type="presParOf" srcId="{25FADB0D-2D51-4F03-9BC6-E442F429E462}" destId="{1F578C1F-1020-42CD-823F-D76BD8777566}" srcOrd="2" destOrd="0" presId="urn:microsoft.com/office/officeart/2009/3/layout/StepUpProcess"/>
    <dgm:cxn modelId="{8E3D43BD-9C0D-48BB-82EF-648CDCA9C664}" type="presParOf" srcId="{B3E894B0-6DB6-4C8A-8902-23ED06A22BB3}" destId="{1D1AF158-8544-48A0-9B4C-8B3D9A28F96E}" srcOrd="3" destOrd="0" presId="urn:microsoft.com/office/officeart/2009/3/layout/StepUpProcess"/>
    <dgm:cxn modelId="{2FAB2DB4-BDB7-4161-AE76-3FFA09E0B6F3}" type="presParOf" srcId="{1D1AF158-8544-48A0-9B4C-8B3D9A28F96E}" destId="{0DC4360B-EADD-438D-905D-03D135FF6C67}" srcOrd="0" destOrd="0" presId="urn:microsoft.com/office/officeart/2009/3/layout/StepUpProcess"/>
    <dgm:cxn modelId="{11EA0AAD-E30F-4F17-983E-BB3D2C6A1037}" type="presParOf" srcId="{B3E894B0-6DB6-4C8A-8902-23ED06A22BB3}" destId="{BE4FD0CD-78AA-414C-AD7E-F04C6B6FFD53}" srcOrd="4" destOrd="0" presId="urn:microsoft.com/office/officeart/2009/3/layout/StepUpProcess"/>
    <dgm:cxn modelId="{E11FF162-31DF-441A-8C5E-5590DED0A69F}" type="presParOf" srcId="{BE4FD0CD-78AA-414C-AD7E-F04C6B6FFD53}" destId="{6A5DA506-AEE6-4391-B2BA-B211EAE1E5CC}" srcOrd="0" destOrd="0" presId="urn:microsoft.com/office/officeart/2009/3/layout/StepUpProcess"/>
    <dgm:cxn modelId="{F5406F73-EAF6-46C2-90EB-4C8DF2B5D539}" type="presParOf" srcId="{BE4FD0CD-78AA-414C-AD7E-F04C6B6FFD53}" destId="{BC5860FC-9048-4CB8-A449-E563D51F241F}" srcOrd="1" destOrd="0" presId="urn:microsoft.com/office/officeart/2009/3/layout/StepUp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362A90B-6B4B-4DA8-8634-B6214E9D929E}">
      <dsp:nvSpPr>
        <dsp:cNvPr id="0" name=""/>
        <dsp:cNvSpPr/>
      </dsp:nvSpPr>
      <dsp:spPr>
        <a:xfrm rot="5400000">
          <a:off x="1399617" y="625885"/>
          <a:ext cx="1079990" cy="1797080"/>
        </a:xfrm>
        <a:prstGeom prst="corner">
          <a:avLst>
            <a:gd name="adj1" fmla="val 16120"/>
            <a:gd name="adj2" fmla="val 161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979D085-ADF8-46A2-AC20-9E6D54B74090}">
      <dsp:nvSpPr>
        <dsp:cNvPr id="0" name=""/>
        <dsp:cNvSpPr/>
      </dsp:nvSpPr>
      <dsp:spPr>
        <a:xfrm>
          <a:off x="1219340" y="1162825"/>
          <a:ext cx="1622414" cy="142214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>
              <a:solidFill>
                <a:srgbClr val="00B050"/>
              </a:solidFill>
            </a:rPr>
            <a:t>Pass</a:t>
          </a:r>
        </a:p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 smtClean="0">
              <a:solidFill>
                <a:srgbClr val="00B050"/>
              </a:solidFill>
            </a:rPr>
            <a:t>(LO </a:t>
          </a:r>
          <a:r>
            <a:rPr lang="en-US" sz="1400" b="1" kern="1200" dirty="0">
              <a:solidFill>
                <a:srgbClr val="00B050"/>
              </a:solidFill>
            </a:rPr>
            <a:t>example- Explain) </a:t>
          </a:r>
        </a:p>
      </dsp:txBody>
      <dsp:txXfrm>
        <a:off x="1219340" y="1162825"/>
        <a:ext cx="1622414" cy="1422141"/>
      </dsp:txXfrm>
    </dsp:sp>
    <dsp:sp modelId="{F87FD775-E0A7-4AAD-87EA-D90CD27C6386}">
      <dsp:nvSpPr>
        <dsp:cNvPr id="0" name=""/>
        <dsp:cNvSpPr/>
      </dsp:nvSpPr>
      <dsp:spPr>
        <a:xfrm>
          <a:off x="2535638" y="493582"/>
          <a:ext cx="306115" cy="306115"/>
        </a:xfrm>
        <a:prstGeom prst="triangle">
          <a:avLst>
            <a:gd name="adj" fmla="val 1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3CBE275-7A8B-4BA2-8B28-A611CF2A430C}">
      <dsp:nvSpPr>
        <dsp:cNvPr id="0" name=""/>
        <dsp:cNvSpPr/>
      </dsp:nvSpPr>
      <dsp:spPr>
        <a:xfrm rot="5400000">
          <a:off x="3385769" y="134410"/>
          <a:ext cx="1079990" cy="1797080"/>
        </a:xfrm>
        <a:prstGeom prst="corner">
          <a:avLst>
            <a:gd name="adj1" fmla="val 16120"/>
            <a:gd name="adj2" fmla="val 161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AE531AF-79B5-45BD-83D3-53437D949D8B}">
      <dsp:nvSpPr>
        <dsp:cNvPr id="0" name=""/>
        <dsp:cNvSpPr/>
      </dsp:nvSpPr>
      <dsp:spPr>
        <a:xfrm>
          <a:off x="3205492" y="671349"/>
          <a:ext cx="1622414" cy="142214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>
              <a:solidFill>
                <a:srgbClr val="0033CC"/>
              </a:solidFill>
            </a:rPr>
            <a:t>Merit</a:t>
          </a:r>
        </a:p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 smtClean="0">
              <a:solidFill>
                <a:srgbClr val="0033CC"/>
              </a:solidFill>
            </a:rPr>
            <a:t>(LO </a:t>
          </a:r>
          <a:r>
            <a:rPr lang="en-US" sz="1400" b="1" kern="1200" dirty="0">
              <a:solidFill>
                <a:srgbClr val="0033CC"/>
              </a:solidFill>
            </a:rPr>
            <a:t>example- Analyze)</a:t>
          </a:r>
        </a:p>
      </dsp:txBody>
      <dsp:txXfrm>
        <a:off x="3205492" y="671349"/>
        <a:ext cx="1622414" cy="1422141"/>
      </dsp:txXfrm>
    </dsp:sp>
    <dsp:sp modelId="{1F578C1F-1020-42CD-823F-D76BD8777566}">
      <dsp:nvSpPr>
        <dsp:cNvPr id="0" name=""/>
        <dsp:cNvSpPr/>
      </dsp:nvSpPr>
      <dsp:spPr>
        <a:xfrm>
          <a:off x="4521790" y="2107"/>
          <a:ext cx="306115" cy="306115"/>
        </a:xfrm>
        <a:prstGeom prst="triangle">
          <a:avLst>
            <a:gd name="adj" fmla="val 1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A5DA506-AEE6-4391-B2BA-B211EAE1E5CC}">
      <dsp:nvSpPr>
        <dsp:cNvPr id="0" name=""/>
        <dsp:cNvSpPr/>
      </dsp:nvSpPr>
      <dsp:spPr>
        <a:xfrm rot="5400000">
          <a:off x="5371921" y="-357065"/>
          <a:ext cx="1079990" cy="1797080"/>
        </a:xfrm>
        <a:prstGeom prst="corner">
          <a:avLst>
            <a:gd name="adj1" fmla="val 16120"/>
            <a:gd name="adj2" fmla="val 161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C5860FC-9048-4CB8-A449-E563D51F241F}">
      <dsp:nvSpPr>
        <dsp:cNvPr id="0" name=""/>
        <dsp:cNvSpPr/>
      </dsp:nvSpPr>
      <dsp:spPr>
        <a:xfrm>
          <a:off x="5191644" y="179874"/>
          <a:ext cx="1622414" cy="142214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>
              <a:solidFill>
                <a:srgbClr val="FF33CC"/>
              </a:solidFill>
            </a:rPr>
            <a:t>Distinction</a:t>
          </a:r>
        </a:p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 smtClean="0">
              <a:solidFill>
                <a:srgbClr val="FF33CC"/>
              </a:solidFill>
            </a:rPr>
            <a:t>(LO </a:t>
          </a:r>
          <a:r>
            <a:rPr lang="en-US" sz="1400" b="1" kern="1200" dirty="0">
              <a:solidFill>
                <a:srgbClr val="FF33CC"/>
              </a:solidFill>
            </a:rPr>
            <a:t>example create/construct</a:t>
          </a:r>
          <a:r>
            <a:rPr lang="en-US" sz="1400" kern="1200" dirty="0"/>
            <a:t>)</a:t>
          </a:r>
        </a:p>
      </dsp:txBody>
      <dsp:txXfrm>
        <a:off x="5191644" y="179874"/>
        <a:ext cx="1622414" cy="142214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9/3/layout/StepUpProcess">
  <dgm:title val=""/>
  <dgm:desc val=""/>
  <dgm:catLst>
    <dgm:cat type="process" pri="13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grDir" val="bL"/>
          <dgm:param type="flowDir" val="row"/>
          <dgm:param type="off" val="off"/>
          <dgm:param type="bkpt" val="fixed"/>
          <dgm:param type="bkPtFixedVal" val="1"/>
        </dgm:alg>
      </dgm:if>
      <dgm:else name="Name2">
        <dgm:alg type="snake">
          <dgm:param type="grDir" val="bR"/>
          <dgm:param type="flowDir" val="row"/>
          <dgm:param type="off" val="off"/>
          <dgm:param type="bkpt" val="fixed"/>
          <dgm:param type="bkPtFixedVal" val="1"/>
        </dgm:alg>
      </dgm:else>
    </dgm:choose>
    <dgm:shape xmlns:r="http://schemas.openxmlformats.org/officeDocument/2006/relationships" r:blip="">
      <dgm:adjLst/>
    </dgm:shape>
    <dgm:constrLst>
      <dgm:constr type="alignOff" forName="rootnode" val="1"/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-0.765"/>
      <dgm:constr type="w" for="ch" forName="sibTrans" refType="w" fact="0.103"/>
      <dgm:constr type="h" for="ch" forName="sibTrans" refType="h" fact="0.103"/>
    </dgm:constrLst>
    <dgm:forEach name="nodesForEach" axis="ch" ptType="node">
      <dgm:layoutNode name="composite">
        <dgm:alg type="composite">
          <dgm:param type="ar" val="0.861"/>
        </dgm:alg>
        <dgm:shape xmlns:r="http://schemas.openxmlformats.org/officeDocument/2006/relationships" r:blip="">
          <dgm:adjLst/>
        </dgm:shape>
        <dgm:choose name="Name3">
          <dgm:if name="Name4" func="var" arg="dir" op="equ" val="norm">
            <dgm:constrLst>
              <dgm:constr type="l" for="ch" forName="LShape" refType="w" fact="0"/>
              <dgm:constr type="t" for="ch" forName="LShape" refType="h" fact="0.2347"/>
              <dgm:constr type="w" for="ch" forName="LShape" refType="w" fact="0.998"/>
              <dgm:constr type="h" for="ch" forName="LShape" refType="h" fact="0.5164"/>
              <dgm:constr type="r" for="ch" forName="ParentText" refType="w"/>
              <dgm:constr type="t" for="ch" forName="ParentText" refType="h" fact="0.32"/>
              <dgm:constr type="w" for="ch" forName="ParentText" refType="w" fact="0.901"/>
              <dgm:constr type="h" for="ch" forName="ParentText" refType="h" fact="0.68"/>
              <dgm:constr type="l" for="ch" forName="Triangle" refType="w" fact="0.83"/>
              <dgm:constr type="t" for="ch" forName="Triangle" refType="h" fact="0"/>
              <dgm:constr type="w" for="ch" forName="Triangle" refType="w" fact="0.17"/>
              <dgm:constr type="h" for="ch" forName="Triangle" refType="w" refFor="ch" refForName="Triangle"/>
            </dgm:constrLst>
          </dgm:if>
          <dgm:else name="Name5">
            <dgm:constrLst>
              <dgm:constr type="l" for="ch" forName="LShape" refType="w" fact="0.002"/>
              <dgm:constr type="t" for="ch" forName="LShape" refType="h" fact="0.2347"/>
              <dgm:constr type="w" for="ch" forName="LShape" refType="w"/>
              <dgm:constr type="h" for="ch" forName="LShape" refType="h" fact="0.5164"/>
              <dgm:constr type="l" for="ch" forName="ParentText" refType="w" fact="0"/>
              <dgm:constr type="t" for="ch" forName="ParentText" refType="h" fact="0.32"/>
              <dgm:constr type="w" for="ch" forName="ParentText" refType="w" fact="0.902"/>
              <dgm:constr type="h" for="ch" forName="ParentText" refType="h" fact="0.68"/>
              <dgm:constr type="l" for="ch" forName="Triangle" refType="w" fact="0"/>
              <dgm:constr type="t" for="ch" forName="Triangle" refType="h" fact="0"/>
              <dgm:constr type="w" for="ch" forName="Triangle" refType="w" fact="0.17"/>
              <dgm:constr type="h" for="ch" forName="Triangle" refType="w" refFor="ch" refForName="Triangle"/>
            </dgm:constrLst>
          </dgm:else>
        </dgm:choose>
        <dgm:layoutNode name="LShape" styleLbl="alignNode1">
          <dgm:alg type="sp"/>
          <dgm:choose name="Name6">
            <dgm:if name="Name7" func="var" arg="dir" op="equ" val="norm">
              <dgm:shape xmlns:r="http://schemas.openxmlformats.org/officeDocument/2006/relationships" rot="90" type="corner" r:blip="">
                <dgm:adjLst>
                  <dgm:adj idx="1" val="0.1612"/>
                  <dgm:adj idx="2" val="0.1611"/>
                </dgm:adjLst>
              </dgm:shape>
            </dgm:if>
            <dgm:else name="Name8">
              <dgm:shape xmlns:r="http://schemas.openxmlformats.org/officeDocument/2006/relationships" rot="180" type="corner" r:blip="">
                <dgm:adjLst>
                  <dgm:adj idx="1" val="0.1612"/>
                  <dgm:adj idx="2" val="0.1611"/>
                </dgm:adjLst>
              </dgm:shape>
            </dgm:else>
          </dgm:choose>
          <dgm:presOf/>
        </dgm:layoutNode>
        <dgm:layoutNode name="ParentText" styleLbl="revTx">
          <dgm:varLst>
            <dgm:chMax val="0"/>
            <dgm:chPref val="0"/>
            <dgm:bulletEnabled val="1"/>
          </dgm:varLst>
          <dgm:alg type="tx">
            <dgm:param type="parTxLTRAlign" val="l"/>
            <dgm:param type="txAnchorVert" val="t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9">
          <dgm:if name="Name10" axis="followSib" ptType="node" func="cnt" op="gte" val="1">
            <dgm:layoutNode name="Triangle" styleLbl="alignNode1">
              <dgm:alg type="sp"/>
              <dgm:choose name="Name11">
                <dgm:if name="Name12" func="var" arg="dir" op="equ" val="norm">
                  <dgm:shape xmlns:r="http://schemas.openxmlformats.org/officeDocument/2006/relationships" type="triangle" r:blip="">
                    <dgm:adjLst>
                      <dgm:adj idx="1" val="1"/>
                    </dgm:adjLst>
                  </dgm:shape>
                </dgm:if>
                <dgm:else name="Name13">
                  <dgm:shape xmlns:r="http://schemas.openxmlformats.org/officeDocument/2006/relationships" rot="90" type="triangle" r:blip="">
                    <dgm:adjLst>
                      <dgm:adj idx="1" val="1"/>
                    </dgm:adjLst>
                  </dgm:shape>
                </dgm:else>
              </dgm:choose>
              <dgm:presOf/>
            </dgm:layoutNode>
          </dgm:if>
          <dgm:else name="Name14"/>
        </dgm:choose>
      </dgm:layoutNode>
      <dgm:forEach name="sibTransForEach" axis="followSib" ptType="sibTrans" cnt="1">
        <dgm:layoutNode name="sibTrans">
          <dgm:alg type="composite">
            <dgm:param type="ar" val="0.861"/>
          </dgm:alg>
          <dgm:constrLst>
            <dgm:constr type="w" for="ch" forName="space" refType="w"/>
            <dgm:constr type="h" for="ch" forName="space" refType="w"/>
          </dgm:constrLst>
          <dgm:layoutNode name="space" styleLbl="alignNode1">
            <dgm:alg type="sp"/>
            <dgm:shape xmlns:r="http://schemas.openxmlformats.org/officeDocument/2006/relationships" r:blip="">
              <dgm:adjLst/>
            </dgm:shape>
            <dgm:presOf/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4336" cy="497132"/>
          </a:xfrm>
          <a:prstGeom prst="rect">
            <a:avLst/>
          </a:prstGeom>
        </p:spPr>
        <p:txBody>
          <a:bodyPr vert="horz" lIns="91403" tIns="45702" rIns="91403" bIns="45702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46991" y="0"/>
            <a:ext cx="2944336" cy="497132"/>
          </a:xfrm>
          <a:prstGeom prst="rect">
            <a:avLst/>
          </a:prstGeom>
        </p:spPr>
        <p:txBody>
          <a:bodyPr vert="horz" lIns="91403" tIns="45702" rIns="91403" bIns="45702" rtlCol="0"/>
          <a:lstStyle>
            <a:lvl1pPr algn="r">
              <a:defRPr sz="1200"/>
            </a:lvl1pPr>
          </a:lstStyle>
          <a:p>
            <a:fld id="{88DA9C7F-4B6E-4C36-A121-DF08148669E3}" type="datetimeFigureOut">
              <a:rPr lang="en-US" smtClean="0"/>
              <a:t>10/18/2022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19100" y="1241425"/>
            <a:ext cx="5954713" cy="33512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03" tIns="45702" rIns="91403" bIns="45702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8975" y="4776300"/>
            <a:ext cx="5434965" cy="3908319"/>
          </a:xfrm>
          <a:prstGeom prst="rect">
            <a:avLst/>
          </a:prstGeom>
        </p:spPr>
        <p:txBody>
          <a:bodyPr vert="horz" lIns="91403" tIns="45702" rIns="91403" bIns="45702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7919"/>
            <a:ext cx="2944336" cy="497132"/>
          </a:xfrm>
          <a:prstGeom prst="rect">
            <a:avLst/>
          </a:prstGeom>
        </p:spPr>
        <p:txBody>
          <a:bodyPr vert="horz" lIns="91403" tIns="45702" rIns="91403" bIns="45702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46991" y="9427919"/>
            <a:ext cx="2944336" cy="497132"/>
          </a:xfrm>
          <a:prstGeom prst="rect">
            <a:avLst/>
          </a:prstGeom>
        </p:spPr>
        <p:txBody>
          <a:bodyPr vert="horz" lIns="91403" tIns="45702" rIns="91403" bIns="45702" rtlCol="0" anchor="b"/>
          <a:lstStyle>
            <a:lvl1pPr algn="r">
              <a:defRPr sz="1200"/>
            </a:lvl1pPr>
          </a:lstStyle>
          <a:p>
            <a:fld id="{8CB0C038-D32D-4D93-AA8B-08C4998877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49733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ga0ab7459e8_0_18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79413" y="685800"/>
            <a:ext cx="6094412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7" name="Google Shape;137;ga0ab7459e8_0_184:notes"/>
          <p:cNvSpPr txBox="1">
            <a:spLocks noGrp="1"/>
          </p:cNvSpPr>
          <p:nvPr>
            <p:ph type="body" idx="1"/>
          </p:nvPr>
        </p:nvSpPr>
        <p:spPr>
          <a:xfrm>
            <a:off x="685319" y="4342705"/>
            <a:ext cx="5482557" cy="4114142"/>
          </a:xfrm>
          <a:prstGeom prst="rect">
            <a:avLst/>
          </a:prstGeom>
        </p:spPr>
        <p:txBody>
          <a:bodyPr spcFirstLastPara="1" wrap="square" lIns="91388" tIns="91388" rIns="91388" bIns="91388" anchor="t" anchorCtr="0">
            <a:no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73382959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ga0ab7459e8_0_7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79413" y="685800"/>
            <a:ext cx="6094412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3" name="Google Shape;123;ga0ab7459e8_0_71:notes"/>
          <p:cNvSpPr txBox="1">
            <a:spLocks noGrp="1"/>
          </p:cNvSpPr>
          <p:nvPr>
            <p:ph type="body" idx="1"/>
          </p:nvPr>
        </p:nvSpPr>
        <p:spPr>
          <a:xfrm>
            <a:off x="685319" y="4342705"/>
            <a:ext cx="5482557" cy="4114142"/>
          </a:xfrm>
          <a:prstGeom prst="rect">
            <a:avLst/>
          </a:prstGeom>
        </p:spPr>
        <p:txBody>
          <a:bodyPr spcFirstLastPara="1" wrap="square" lIns="91388" tIns="91388" rIns="91388" bIns="91388" anchor="t" anchorCtr="0">
            <a:no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89598192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1" name="Google Shape;841;p66:notes"/>
          <p:cNvSpPr>
            <a:spLocks noGrp="1" noRot="1" noChangeAspect="1"/>
          </p:cNvSpPr>
          <p:nvPr>
            <p:ph type="sldImg" idx="2"/>
          </p:nvPr>
        </p:nvSpPr>
        <p:spPr>
          <a:xfrm>
            <a:off x="-249238" y="782638"/>
            <a:ext cx="6961188" cy="391636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842" name="Google Shape;842;p66:notes"/>
          <p:cNvSpPr txBox="1">
            <a:spLocks noGrp="1"/>
          </p:cNvSpPr>
          <p:nvPr>
            <p:ph type="body" idx="1"/>
          </p:nvPr>
        </p:nvSpPr>
        <p:spPr>
          <a:xfrm>
            <a:off x="646065" y="4957441"/>
            <a:ext cx="5170060" cy="46964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611" tIns="48306" rIns="96611" bIns="48306" anchor="t" anchorCtr="0">
            <a:noAutofit/>
          </a:bodyPr>
          <a:lstStyle/>
          <a:p>
            <a:r>
              <a:rPr lang="en-US" dirty="0">
                <a:solidFill>
                  <a:schemeClr val="dk1"/>
                </a:solidFill>
                <a:ea typeface="Open Sans" panose="020B0606030504020204" pitchFamily="34" charset="0"/>
                <a:sym typeface="Calibri"/>
              </a:rPr>
              <a:t>Using the handout, have the delegates work in subject-related groups to develop a vocational scenario for a unit of their choice. Have a couple of groups share their scenario and get the rest of the group to comment on its appropriateness. Does it give the student a clear role, at the appropriate level? Does it give a relevant and up-to-date context? Is the overall presented clearly?</a:t>
            </a:r>
            <a:endParaRPr dirty="0">
              <a:solidFill>
                <a:schemeClr val="dk1"/>
              </a:solidFill>
              <a:ea typeface="Open Sans" panose="020B0606030504020204" pitchFamily="34" charset="0"/>
              <a:sym typeface="Calibri"/>
            </a:endParaRPr>
          </a:p>
          <a:p>
            <a:pPr>
              <a:spcBef>
                <a:spcPts val="360"/>
              </a:spcBef>
            </a:pPr>
            <a:endParaRPr dirty="0">
              <a:solidFill>
                <a:schemeClr val="dk1"/>
              </a:solidFill>
              <a:ea typeface="Open Sans" panose="020B0606030504020204" pitchFamily="34" charset="0"/>
              <a:sym typeface="Calibri"/>
            </a:endParaRPr>
          </a:p>
        </p:txBody>
      </p:sp>
      <p:sp>
        <p:nvSpPr>
          <p:cNvPr id="843" name="Google Shape;843;p66:notes"/>
          <p:cNvSpPr txBox="1">
            <a:spLocks noGrp="1"/>
          </p:cNvSpPr>
          <p:nvPr>
            <p:ph type="sldNum" idx="12"/>
          </p:nvPr>
        </p:nvSpPr>
        <p:spPr>
          <a:xfrm>
            <a:off x="3659499" y="9913187"/>
            <a:ext cx="2801153" cy="5220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611" tIns="48306" rIns="96611" bIns="48306" anchor="b" anchorCtr="0">
            <a:noAutofit/>
          </a:bodyPr>
          <a:lstStyle/>
          <a:p>
            <a:fld id="{00000000-1234-1234-1234-123412341234}" type="slidenum">
              <a:rPr lang="en-GB" sz="1300">
                <a:solidFill>
                  <a:schemeClr val="dk1"/>
                </a:solidFill>
                <a:ea typeface="Open Sans" panose="020B0606030504020204" pitchFamily="34" charset="0"/>
                <a:sym typeface="Arial"/>
              </a:rPr>
              <a:pPr/>
              <a:t>17</a:t>
            </a:fld>
            <a:endParaRPr sz="1300" dirty="0">
              <a:solidFill>
                <a:schemeClr val="dk1"/>
              </a:solidFill>
              <a:ea typeface="Open Sans" panose="020B0606030504020204" pitchFamily="34" charset="0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9487505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NULL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9600" y="228601"/>
            <a:ext cx="10363200" cy="4571999"/>
          </a:xfrm>
        </p:spPr>
        <p:txBody>
          <a:bodyPr anchor="ctr">
            <a:noAutofit/>
          </a:bodyPr>
          <a:lstStyle>
            <a:lvl1pPr>
              <a:lnSpc>
                <a:spcPct val="100000"/>
              </a:lnSpc>
              <a:defRPr sz="8800" spc="-80" baseline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09600" y="4800600"/>
            <a:ext cx="9144000" cy="914400"/>
          </a:xfrm>
        </p:spPr>
        <p:txBody>
          <a:bodyPr/>
          <a:lstStyle>
            <a:lvl1pPr marL="0" indent="0" algn="l">
              <a:buNone/>
              <a:defRPr b="0" cap="all" spc="12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DC36F7-CBB2-4962-87C1-28F71F301449}" type="datetimeFigureOut">
              <a:rPr lang="en-US" smtClean="0"/>
              <a:t>10/18/2022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12001499" y="4846320"/>
            <a:ext cx="190501" cy="201168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12001499" y="0"/>
            <a:ext cx="190501" cy="484632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C2A1E0AD-412A-48AD-88AD-6141E5DAA1A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DC36F7-CBB2-4962-87C1-28F71F301449}" type="datetimeFigureOut">
              <a:rPr lang="en-US" smtClean="0"/>
              <a:t>10/18/2022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A1E0AD-412A-48AD-88AD-6141E5DAA1A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DC36F7-CBB2-4962-87C1-28F71F301449}" type="datetimeFigureOut">
              <a:rPr lang="en-US" smtClean="0"/>
              <a:t>10/18/2022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A1E0AD-412A-48AD-88AD-6141E5DAA1A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4_Statement and Image Option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792" y="418050"/>
            <a:ext cx="5960200" cy="1144958"/>
          </a:xfrm>
        </p:spPr>
        <p:txBody>
          <a:bodyPr anchor="t" anchorCtr="0"/>
          <a:lstStyle>
            <a:lvl1pPr>
              <a:lnSpc>
                <a:spcPts val="3000"/>
              </a:lnSpc>
              <a:defRPr sz="2700" b="0" i="0">
                <a:solidFill>
                  <a:schemeClr val="tx2"/>
                </a:solidFill>
                <a:latin typeface="Playfair Display" pitchFamily="2" charset="77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0792" y="1695452"/>
            <a:ext cx="6015565" cy="3124201"/>
          </a:xfrm>
        </p:spPr>
        <p:txBody>
          <a:bodyPr/>
          <a:lstStyle>
            <a:lvl1pPr marL="0" indent="0">
              <a:lnSpc>
                <a:spcPts val="1650"/>
              </a:lnSpc>
              <a:spcAft>
                <a:spcPts val="0"/>
              </a:spcAft>
              <a:buClr>
                <a:schemeClr val="tx1"/>
              </a:buClr>
              <a:buFont typeface="Arial" panose="020B0604020202020204" pitchFamily="34" charset="0"/>
              <a:buNone/>
              <a:defRPr sz="1350" b="0" i="0" kern="0" baseline="0">
                <a:solidFill>
                  <a:srgbClr val="000000"/>
                </a:solidFill>
                <a:latin typeface="Open Sans" panose="020B0606030504020204" pitchFamily="34" charset="0"/>
              </a:defRPr>
            </a:lvl1pPr>
            <a:lvl2pPr marL="0" indent="0">
              <a:lnSpc>
                <a:spcPts val="1200"/>
              </a:lnSpc>
              <a:spcBef>
                <a:spcPts val="1276"/>
              </a:spcBef>
              <a:spcAft>
                <a:spcPts val="0"/>
              </a:spcAft>
              <a:buNone/>
              <a:defRPr sz="900" i="1">
                <a:solidFill>
                  <a:srgbClr val="000000"/>
                </a:solidFill>
              </a:defRPr>
            </a:lvl2pPr>
            <a:lvl3pPr marL="494100" indent="-191700">
              <a:defRPr/>
            </a:lvl3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0" hasCustomPrompt="1"/>
          </p:nvPr>
        </p:nvSpPr>
        <p:spPr>
          <a:xfrm>
            <a:off x="7835902" y="0"/>
            <a:ext cx="4356100" cy="6858000"/>
          </a:xfrm>
          <a:solidFill>
            <a:srgbClr val="BBBBBB"/>
          </a:solidFill>
        </p:spPr>
        <p:txBody>
          <a:bodyPr vert="horz" lIns="0" tIns="2592000" rIns="0" bIns="0" rtlCol="0">
            <a:noAutofit/>
          </a:bodyPr>
          <a:lstStyle>
            <a:lvl1pPr marL="0" marR="0" indent="0" algn="ctr" defTabSz="685800" rtl="0" eaLnBrk="1" fontAlgn="auto" latinLnBrk="0" hangingPunct="1">
              <a:lnSpc>
                <a:spcPts val="1425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lang="en-US" sz="825" dirty="0"/>
            </a:lvl1pPr>
          </a:lstStyle>
          <a:p>
            <a:pPr marL="0" marR="0" lvl="0" indent="0" algn="ctr" defTabSz="685800" rtl="0" eaLnBrk="1" fontAlgn="auto" latinLnBrk="0" hangingPunct="1">
              <a:lnSpc>
                <a:spcPts val="1425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GB" dirty="0"/>
              <a:t>Insert photographic image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610" y="6376789"/>
            <a:ext cx="926439" cy="282488"/>
          </a:xfrm>
          <a:prstGeom prst="rect">
            <a:avLst/>
          </a:prstGeom>
        </p:spPr>
      </p:pic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386110" y="6515931"/>
            <a:ext cx="166321" cy="110332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lvl1pPr algn="l">
              <a:defRPr sz="600" b="0" i="0">
                <a:solidFill>
                  <a:schemeClr val="bg2"/>
                </a:solidFill>
                <a:latin typeface="Open Sans" panose="020B0606030504020204" pitchFamily="34" charset="0"/>
                <a:ea typeface="Lato Light" panose="020F0502020204030203" pitchFamily="34" charset="0"/>
                <a:cs typeface="Lato Light" panose="020F0502020204030203" pitchFamily="34" charset="0"/>
              </a:defRPr>
            </a:lvl1pPr>
          </a:lstStyle>
          <a:p>
            <a:fld id="{DDBE135E-2566-4748-853C-8A3B78F0FB00}" type="slidenum">
              <a:rPr lang="en-GB" smtClean="0"/>
              <a:pPr/>
              <a:t>‹#›</a:t>
            </a:fld>
            <a:endParaRPr lang="en-GB" dirty="0"/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11342479" y="6520020"/>
            <a:ext cx="0" cy="86400"/>
          </a:xfrm>
          <a:prstGeom prst="line">
            <a:avLst/>
          </a:prstGeom>
          <a:ln w="635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8495073" y="6515931"/>
            <a:ext cx="2810839" cy="110332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525">
                <a:solidFill>
                  <a:schemeClr val="bg2"/>
                </a:solidFill>
              </a:defRPr>
            </a:lvl1pPr>
          </a:lstStyle>
          <a:p>
            <a:r>
              <a:rPr lang="en-GB" dirty="0"/>
              <a:t>Assignment Writing &amp; Assessment</a:t>
            </a:r>
          </a:p>
        </p:txBody>
      </p:sp>
    </p:spTree>
    <p:extLst>
      <p:ext uri="{BB962C8B-B14F-4D97-AF65-F5344CB8AC3E}">
        <p14:creationId xmlns:p14="http://schemas.microsoft.com/office/powerpoint/2010/main" val="25048541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Divider Option 4">
  <p:cSld name="Divider Option 4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10"/>
          <p:cNvSpPr/>
          <p:nvPr/>
        </p:nvSpPr>
        <p:spPr>
          <a:xfrm>
            <a:off x="2628901" y="784225"/>
            <a:ext cx="6946900" cy="5422900"/>
          </a:xfrm>
          <a:custGeom>
            <a:avLst/>
            <a:gdLst/>
            <a:ahLst/>
            <a:cxnLst/>
            <a:rect l="l" t="t" r="r" b="b"/>
            <a:pathLst>
              <a:path w="1453" h="1512" extrusionOk="0">
                <a:moveTo>
                  <a:pt x="1414" y="926"/>
                </a:moveTo>
                <a:cubicBezTo>
                  <a:pt x="1447" y="801"/>
                  <a:pt x="1453" y="674"/>
                  <a:pt x="1429" y="558"/>
                </a:cubicBezTo>
                <a:cubicBezTo>
                  <a:pt x="1421" y="519"/>
                  <a:pt x="1409" y="480"/>
                  <a:pt x="1394" y="444"/>
                </a:cubicBezTo>
                <a:cubicBezTo>
                  <a:pt x="1309" y="243"/>
                  <a:pt x="1115" y="93"/>
                  <a:pt x="874" y="42"/>
                </a:cubicBezTo>
                <a:cubicBezTo>
                  <a:pt x="675" y="0"/>
                  <a:pt x="472" y="34"/>
                  <a:pt x="305" y="138"/>
                </a:cubicBezTo>
                <a:cubicBezTo>
                  <a:pt x="199" y="204"/>
                  <a:pt x="118" y="289"/>
                  <a:pt x="71" y="383"/>
                </a:cubicBezTo>
                <a:cubicBezTo>
                  <a:pt x="18" y="489"/>
                  <a:pt x="0" y="624"/>
                  <a:pt x="18" y="775"/>
                </a:cubicBezTo>
                <a:cubicBezTo>
                  <a:pt x="30" y="861"/>
                  <a:pt x="52" y="946"/>
                  <a:pt x="86" y="1025"/>
                </a:cubicBezTo>
                <a:cubicBezTo>
                  <a:pt x="86" y="1026"/>
                  <a:pt x="86" y="1026"/>
                  <a:pt x="86" y="1026"/>
                </a:cubicBezTo>
                <a:cubicBezTo>
                  <a:pt x="159" y="1199"/>
                  <a:pt x="277" y="1333"/>
                  <a:pt x="426" y="1412"/>
                </a:cubicBezTo>
                <a:cubicBezTo>
                  <a:pt x="601" y="1505"/>
                  <a:pt x="797" y="1512"/>
                  <a:pt x="978" y="1433"/>
                </a:cubicBezTo>
                <a:cubicBezTo>
                  <a:pt x="1190" y="1342"/>
                  <a:pt x="1353" y="1152"/>
                  <a:pt x="1414" y="926"/>
                </a:cubicBezTo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dirty="0">
              <a:solidFill>
                <a:schemeClr val="dk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  <a:sym typeface="Arial"/>
            </a:endParaRPr>
          </a:p>
        </p:txBody>
      </p:sp>
      <p:sp>
        <p:nvSpPr>
          <p:cNvPr id="57" name="Google Shape;57;p10"/>
          <p:cNvSpPr txBox="1">
            <a:spLocks noGrp="1"/>
          </p:cNvSpPr>
          <p:nvPr>
            <p:ph type="ctrTitle"/>
          </p:nvPr>
        </p:nvSpPr>
        <p:spPr>
          <a:xfrm>
            <a:off x="3240000" y="2973600"/>
            <a:ext cx="5712000" cy="104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ctr" rtl="0">
              <a:lnSpc>
                <a:spcPct val="105882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400" b="0" i="0" u="none" strike="noStrike" cap="none">
                <a:solidFill>
                  <a:schemeClr val="dk1"/>
                </a:solidFill>
                <a:latin typeface="Playfair Display" pitchFamily="2" charset="77"/>
                <a:ea typeface="Playfair Display" pitchFamily="2" charset="77"/>
                <a:cs typeface="Times New Roman"/>
                <a:sym typeface="Times New Roman"/>
              </a:defRPr>
            </a:lvl1pPr>
            <a:lvl2pPr marR="0" lvl="1" algn="l" rtl="0">
              <a:lnSpc>
                <a:spcPct val="117647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4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R="0" lvl="2" algn="l" rtl="0">
              <a:lnSpc>
                <a:spcPct val="117647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4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R="0" lvl="3" algn="l" rtl="0">
              <a:lnSpc>
                <a:spcPct val="117647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4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R="0" lvl="4" algn="l" rtl="0">
              <a:lnSpc>
                <a:spcPct val="117647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4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R="0" lvl="5" algn="l" rtl="0">
              <a:lnSpc>
                <a:spcPct val="117647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4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R="0" lvl="6" algn="l" rtl="0">
              <a:lnSpc>
                <a:spcPct val="117647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4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R="0" lvl="7" algn="l" rtl="0">
              <a:lnSpc>
                <a:spcPct val="117647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4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R="0" lvl="8" algn="l" rtl="0">
              <a:lnSpc>
                <a:spcPct val="117647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4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57748049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4"/>
          <p:cNvSpPr txBox="1">
            <a:spLocks noGrp="1"/>
          </p:cNvSpPr>
          <p:nvPr>
            <p:ph type="title"/>
          </p:nvPr>
        </p:nvSpPr>
        <p:spPr>
          <a:xfrm>
            <a:off x="415600" y="1017033"/>
            <a:ext cx="11360800" cy="764000"/>
          </a:xfrm>
          <a:prstGeom prst="rect">
            <a:avLst/>
          </a:prstGeom>
        </p:spPr>
        <p:txBody>
          <a:bodyPr spcFirstLastPara="1" wrap="square" lIns="91400" tIns="91400" rIns="91400" bIns="91400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body" idx="1"/>
          </p:nvPr>
        </p:nvSpPr>
        <p:spPr>
          <a:xfrm>
            <a:off x="415600" y="1959467"/>
            <a:ext cx="11360800" cy="4555200"/>
          </a:xfrm>
          <a:prstGeom prst="rect">
            <a:avLst/>
          </a:prstGeom>
        </p:spPr>
        <p:txBody>
          <a:bodyPr spcFirstLastPara="1" wrap="square" lIns="91400" tIns="91400" rIns="91400" bIns="91400" anchor="t" anchorCtr="0">
            <a:noAutofit/>
          </a:bodyPr>
          <a:lstStyle>
            <a:lvl1pPr marL="609585" lvl="0" indent="-457189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1219170" lvl="1" indent="-423323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2pPr>
            <a:lvl3pPr marL="1828754" lvl="2" indent="-423323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3pPr>
            <a:lvl4pPr marL="2438339" lvl="3" indent="-423323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4pPr>
            <a:lvl5pPr marL="3047924" lvl="4" indent="-423323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5pPr>
            <a:lvl6pPr marL="3657509" lvl="5" indent="-423323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6pPr>
            <a:lvl7pPr marL="4267093" lvl="6" indent="-423323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7pPr>
            <a:lvl8pPr marL="4876678" lvl="7" indent="-423323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8pPr>
            <a:lvl9pPr marL="5486263" lvl="8" indent="-423323">
              <a:spcBef>
                <a:spcPts val="2133"/>
              </a:spcBef>
              <a:spcAft>
                <a:spcPts val="2133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20" name="Google Shape;20;p4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00" tIns="91400" rIns="91400" bIns="91400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algn="r"/>
            <a:fld id="{00000000-1234-1234-1234-123412341234}" type="slidenum">
              <a:rPr lang="en" smtClean="0"/>
              <a:pPr algn="r"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671711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DC36F7-CBB2-4962-87C1-28F71F301449}" type="datetimeFigureOut">
              <a:rPr lang="en-US" smtClean="0"/>
              <a:t>10/18/2022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A1E0AD-412A-48AD-88AD-6141E5DAA1A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447801"/>
            <a:ext cx="10363200" cy="4321175"/>
          </a:xfrm>
        </p:spPr>
        <p:txBody>
          <a:bodyPr anchor="ctr">
            <a:noAutofit/>
          </a:bodyPr>
          <a:lstStyle>
            <a:lvl1pPr algn="l">
              <a:lnSpc>
                <a:spcPct val="100000"/>
              </a:lnSpc>
              <a:defRPr sz="8800" b="0" cap="all" spc="-80" baseline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228601"/>
            <a:ext cx="10363200" cy="1066800"/>
          </a:xfrm>
        </p:spPr>
        <p:txBody>
          <a:bodyPr anchor="b"/>
          <a:lstStyle>
            <a:lvl1pPr marL="0" indent="0">
              <a:buNone/>
              <a:defRPr sz="2000" b="0" cap="all" spc="12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DC36F7-CBB2-4962-87C1-28F71F301449}" type="datetimeFigureOut">
              <a:rPr lang="en-US" smtClean="0"/>
              <a:t>10/18/2022</a:t>
            </a:fld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2A1E0AD-412A-48AD-88AD-6141E5DAA1A1}" type="slidenum">
              <a:rPr lang="en-US" smtClean="0"/>
              <a:t>‹#›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174240" y="1574800"/>
            <a:ext cx="438912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86880" y="1574800"/>
            <a:ext cx="438912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DC36F7-CBB2-4962-87C1-28F71F301449}" type="datetimeFigureOut">
              <a:rPr lang="en-US" smtClean="0"/>
              <a:t>10/18/2022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A1E0AD-412A-48AD-88AD-6141E5DAA1A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70176" y="1572768"/>
            <a:ext cx="4389120" cy="639762"/>
          </a:xfrm>
        </p:spPr>
        <p:txBody>
          <a:bodyPr anchor="b">
            <a:noAutofit/>
          </a:bodyPr>
          <a:lstStyle>
            <a:lvl1pPr marL="0" indent="0">
              <a:buNone/>
              <a:defRPr sz="1800" b="0" cap="all" spc="100" baseline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170176" y="2259366"/>
            <a:ext cx="4389120" cy="38404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790944" y="1572768"/>
            <a:ext cx="4389120" cy="639762"/>
          </a:xfrm>
        </p:spPr>
        <p:txBody>
          <a:bodyPr anchor="b">
            <a:noAutofit/>
          </a:bodyPr>
          <a:lstStyle>
            <a:lvl1pPr marL="0" indent="0">
              <a:buNone/>
              <a:defRPr lang="en-US" sz="1800" b="0" kern="1200" cap="all" spc="100" baseline="0" dirty="0" smtClean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790944" y="2259366"/>
            <a:ext cx="4389120" cy="38404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DC36F7-CBB2-4962-87C1-28F71F301449}" type="datetimeFigureOut">
              <a:rPr lang="en-US" smtClean="0"/>
              <a:t>10/18/2022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A1E0AD-412A-48AD-88AD-6141E5DAA1A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DC36F7-CBB2-4962-87C1-28F71F301449}" type="datetimeFigureOut">
              <a:rPr lang="en-US" smtClean="0"/>
              <a:t>10/18/2022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A1E0AD-412A-48AD-88AD-6141E5DAA1A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DC36F7-CBB2-4962-87C1-28F71F301449}" type="datetimeFigureOut">
              <a:rPr lang="en-US" smtClean="0"/>
              <a:t>10/18/2022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A1E0AD-412A-48AD-88AD-6141E5DAA1A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1600200"/>
            <a:ext cx="6815667" cy="44805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600200"/>
            <a:ext cx="4011084" cy="448056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DC36F7-CBB2-4962-87C1-28F71F301449}" type="datetimeFigureOut">
              <a:rPr lang="en-US" smtClean="0"/>
              <a:t>10/18/2022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A1E0AD-412A-48AD-88AD-6141E5DAA1A1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12001499" y="4846320"/>
            <a:ext cx="190501" cy="201168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-1" y="0"/>
            <a:ext cx="12001169" cy="4846320"/>
          </a:xfrm>
          <a:solidFill>
            <a:schemeClr val="bg1">
              <a:lumMod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5715000"/>
            <a:ext cx="10871200" cy="45720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DC36F7-CBB2-4962-87C1-28F71F301449}" type="datetimeFigureOut">
              <a:rPr lang="en-US" smtClean="0"/>
              <a:t>10/18/2022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C2A1E0AD-412A-48AD-88AD-6141E5DAA1A1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609600" y="4953000"/>
            <a:ext cx="10871200" cy="762000"/>
          </a:xfrm>
        </p:spPr>
        <p:txBody>
          <a:bodyPr anchor="t"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12001499" y="0"/>
            <a:ext cx="190501" cy="484632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152718"/>
            <a:ext cx="7721600" cy="13716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752601"/>
            <a:ext cx="10160000" cy="4373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172201"/>
            <a:ext cx="4572000" cy="304800"/>
          </a:xfrm>
          <a:prstGeom prst="rect">
            <a:avLst/>
          </a:prstGeom>
        </p:spPr>
        <p:txBody>
          <a:bodyPr vert="horz" lIns="91440" tIns="45720" rIns="91440" bIns="0" rtlCol="0" anchor="b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fld id="{0CDC36F7-CBB2-4962-87C1-28F71F301449}" type="datetimeFigureOut">
              <a:rPr lang="en-US" smtClean="0"/>
              <a:t>10/18/2022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600" y="6492876"/>
            <a:ext cx="4572000" cy="28384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 rot="16200000">
            <a:off x="11189124" y="5824644"/>
            <a:ext cx="1315721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400" b="1">
                <a:solidFill>
                  <a:schemeClr val="tx2"/>
                </a:solidFill>
              </a:defRPr>
            </a:lvl1pPr>
          </a:lstStyle>
          <a:p>
            <a:fld id="{C2A1E0AD-412A-48AD-88AD-6141E5DAA1A1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12001499" y="0"/>
            <a:ext cx="190501" cy="13716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2001499" y="1371600"/>
            <a:ext cx="190501" cy="54864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  <p:sldLayoutId id="2147483701" r:id="rId12"/>
    <p:sldLayoutId id="2147483702" r:id="rId13"/>
    <p:sldLayoutId id="2147483705" r:id="rId14"/>
  </p:sldLayoutIdLst>
  <p:txStyles>
    <p:titleStyle>
      <a:lvl1pPr algn="l" defTabSz="914400" rtl="0" eaLnBrk="1" latinLnBrk="0" hangingPunct="1">
        <a:spcBef>
          <a:spcPct val="0"/>
        </a:spcBef>
        <a:buNone/>
        <a:defRPr sz="3600" kern="1200" cap="all" spc="-6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ct val="20000"/>
        </a:spcBef>
        <a:spcAft>
          <a:spcPts val="600"/>
        </a:spcAft>
        <a:buFont typeface="Arial" pitchFamily="34" charset="0"/>
        <a:buNone/>
        <a:defRPr sz="20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1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f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https://hnglobal.highernationals.com/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9600" y="1600204"/>
            <a:ext cx="10363200" cy="4571999"/>
          </a:xfrm>
        </p:spPr>
        <p:txBody>
          <a:bodyPr/>
          <a:lstStyle/>
          <a:p>
            <a:pPr algn="ctr"/>
            <a:r>
              <a:rPr lang="en-US" sz="5400" b="1" dirty="0" smtClean="0">
                <a:solidFill>
                  <a:srgbClr val="00B0F0"/>
                </a:solidFill>
              </a:rPr>
              <a:t>WELCOME TO THE </a:t>
            </a:r>
            <a:r>
              <a:rPr lang="en-US" sz="5400" b="1" dirty="0" err="1" smtClean="0">
                <a:solidFill>
                  <a:srgbClr val="00B0F0"/>
                </a:solidFill>
              </a:rPr>
              <a:t>PeArson</a:t>
            </a:r>
            <a:r>
              <a:rPr lang="en-US" sz="5400" b="1" dirty="0" smtClean="0">
                <a:solidFill>
                  <a:srgbClr val="00B0F0"/>
                </a:solidFill>
              </a:rPr>
              <a:t> </a:t>
            </a:r>
            <a:r>
              <a:rPr lang="en-US" sz="5400" b="1" dirty="0" smtClean="0">
                <a:solidFill>
                  <a:srgbClr val="00B0F0"/>
                </a:solidFill>
              </a:rPr>
              <a:t> ORIENTATION</a:t>
            </a:r>
            <a:br>
              <a:rPr lang="en-US" sz="5400" b="1" dirty="0" smtClean="0">
                <a:solidFill>
                  <a:srgbClr val="00B0F0"/>
                </a:solidFill>
              </a:rPr>
            </a:br>
            <a:r>
              <a:rPr lang="en-US" sz="5400" b="1" dirty="0" smtClean="0">
                <a:solidFill>
                  <a:srgbClr val="00B0F0"/>
                </a:solidFill>
              </a:rPr>
              <a:t>( NEW STUDENTS)</a:t>
            </a:r>
            <a:r>
              <a:rPr lang="en-US" sz="5400" b="1" dirty="0" smtClean="0">
                <a:solidFill>
                  <a:srgbClr val="00B0F0"/>
                </a:solidFill>
              </a:rPr>
              <a:t/>
            </a:r>
            <a:br>
              <a:rPr lang="en-US" sz="5400" b="1" dirty="0" smtClean="0">
                <a:solidFill>
                  <a:srgbClr val="00B0F0"/>
                </a:solidFill>
              </a:rPr>
            </a:br>
            <a:r>
              <a:rPr lang="en-US" sz="2800" b="1" dirty="0" smtClean="0">
                <a:solidFill>
                  <a:srgbClr val="00B0F0"/>
                </a:solidFill>
              </a:rPr>
              <a:t>OCTOBER  </a:t>
            </a:r>
            <a:r>
              <a:rPr lang="en-US" sz="2800" b="1" dirty="0" smtClean="0">
                <a:solidFill>
                  <a:srgbClr val="00B0F0"/>
                </a:solidFill>
              </a:rPr>
              <a:t>2022</a:t>
            </a:r>
            <a:endParaRPr lang="en-US" sz="2800" b="1" dirty="0">
              <a:solidFill>
                <a:srgbClr val="00B0F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09599" y="5375372"/>
            <a:ext cx="9711847" cy="914400"/>
          </a:xfrm>
        </p:spPr>
        <p:txBody>
          <a:bodyPr>
            <a:normAutofit fontScale="70000" lnSpcReduction="20000"/>
          </a:bodyPr>
          <a:lstStyle/>
          <a:p>
            <a:pPr algn="ctr"/>
            <a:r>
              <a:rPr lang="en-US" sz="3600" dirty="0"/>
              <a:t> </a:t>
            </a:r>
          </a:p>
          <a:p>
            <a:pPr algn="just"/>
            <a:r>
              <a:rPr lang="en-US" sz="3600" dirty="0" smtClean="0"/>
              <a:t>      </a:t>
            </a:r>
            <a:r>
              <a:rPr lang="en-US" dirty="0" smtClean="0"/>
              <a:t>CENTER </a:t>
            </a:r>
            <a:r>
              <a:rPr lang="en-US" dirty="0"/>
              <a:t># 91929 </a:t>
            </a:r>
          </a:p>
        </p:txBody>
      </p:sp>
      <p:sp>
        <p:nvSpPr>
          <p:cNvPr id="4" name="Rectangle 3"/>
          <p:cNvSpPr/>
          <p:nvPr/>
        </p:nvSpPr>
        <p:spPr>
          <a:xfrm>
            <a:off x="332509" y="332509"/>
            <a:ext cx="1920240" cy="157941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002" y="432265"/>
            <a:ext cx="1714500" cy="1152525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9559636" y="698269"/>
            <a:ext cx="2310938" cy="133003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60132" y="343765"/>
            <a:ext cx="1396538" cy="1160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72738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7E1ABB81-FFEB-4F4F-9C19-61671E4C30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94338" y="365125"/>
            <a:ext cx="9759462" cy="1325563"/>
          </a:xfrm>
        </p:spPr>
        <p:txBody>
          <a:bodyPr/>
          <a:lstStyle/>
          <a:p>
            <a:pPr algn="ctr"/>
            <a:r>
              <a:rPr lang="en-US" dirty="0">
                <a:solidFill>
                  <a:srgbClr val="00B0F0"/>
                </a:solidFill>
              </a:rPr>
              <a:t>Grading </a:t>
            </a:r>
            <a:r>
              <a:rPr lang="en-US" dirty="0" smtClean="0">
                <a:solidFill>
                  <a:srgbClr val="00B0F0"/>
                </a:solidFill>
              </a:rPr>
              <a:t> Mechanism</a:t>
            </a:r>
            <a:endParaRPr lang="en-GB" dirty="0">
              <a:solidFill>
                <a:srgbClr val="00B0F0"/>
              </a:solidFill>
            </a:endParaRPr>
          </a:p>
        </p:txBody>
      </p:sp>
      <p:graphicFrame>
        <p:nvGraphicFramePr>
          <p:cNvPr id="5" name="Table 5">
            <a:extLst>
              <a:ext uri="{FF2B5EF4-FFF2-40B4-BE49-F238E27FC236}">
                <a16:creationId xmlns:a16="http://schemas.microsoft.com/office/drawing/2014/main" id="{BEF87F8D-5A44-4FBC-9840-6EC790F5BF8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4284148"/>
              </p:ext>
            </p:extLst>
          </p:nvPr>
        </p:nvGraphicFramePr>
        <p:xfrm>
          <a:off x="1594339" y="2212487"/>
          <a:ext cx="9406170" cy="2865120"/>
        </p:xfrm>
        <a:graphic>
          <a:graphicData uri="http://schemas.openxmlformats.org/drawingml/2006/table">
            <a:tbl>
              <a:tblPr firstRow="1" bandRow="1">
                <a:tableStyleId>{F2DE63D5-997A-4646-A377-4702673A728D}</a:tableStyleId>
              </a:tblPr>
              <a:tblGrid>
                <a:gridCol w="3135390">
                  <a:extLst>
                    <a:ext uri="{9D8B030D-6E8A-4147-A177-3AD203B41FA5}">
                      <a16:colId xmlns:a16="http://schemas.microsoft.com/office/drawing/2014/main" val="2941873266"/>
                    </a:ext>
                  </a:extLst>
                </a:gridCol>
                <a:gridCol w="3135390">
                  <a:extLst>
                    <a:ext uri="{9D8B030D-6E8A-4147-A177-3AD203B41FA5}">
                      <a16:colId xmlns:a16="http://schemas.microsoft.com/office/drawing/2014/main" val="868192937"/>
                    </a:ext>
                  </a:extLst>
                </a:gridCol>
                <a:gridCol w="3135390">
                  <a:extLst>
                    <a:ext uri="{9D8B030D-6E8A-4147-A177-3AD203B41FA5}">
                      <a16:colId xmlns:a16="http://schemas.microsoft.com/office/drawing/2014/main" val="366132160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Pass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Merit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Distinction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3966594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P1 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M1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D1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3420421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P2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M2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D2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2539379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P3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M3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6461531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P4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M4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6321826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P5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4758176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Avenir Next LT Pro Light" panose="020B0304020202020204" pitchFamily="34" charset="0"/>
                        </a:rPr>
                        <a:t>5/5 need to be covered to score a </a:t>
                      </a:r>
                      <a:r>
                        <a:rPr lang="en-US" b="1" u="sng" dirty="0">
                          <a:latin typeface="Avenir Next LT Pro Light" panose="020B0304020202020204" pitchFamily="34" charset="0"/>
                        </a:rPr>
                        <a:t>P</a:t>
                      </a:r>
                      <a:endParaRPr lang="en-GB" b="1" u="sng" dirty="0">
                        <a:latin typeface="Avenir Next LT Pro Light" panose="020B03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Avenir Next LT Pro Light" panose="020B0304020202020204" pitchFamily="34" charset="0"/>
                        </a:rPr>
                        <a:t>9/9 need to be covered to score an </a:t>
                      </a:r>
                      <a:r>
                        <a:rPr lang="en-US" b="1" u="sng" dirty="0">
                          <a:latin typeface="Avenir Next LT Pro Light" panose="020B0304020202020204" pitchFamily="34" charset="0"/>
                        </a:rPr>
                        <a:t>M</a:t>
                      </a:r>
                      <a:endParaRPr lang="en-GB" b="1" u="sng" dirty="0">
                        <a:latin typeface="Avenir Next LT Pro Light" panose="020B03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Avenir Next LT Pro Light" panose="020B0304020202020204" pitchFamily="34" charset="0"/>
                        </a:rPr>
                        <a:t>12/12 need to be covered to score a </a:t>
                      </a:r>
                      <a:r>
                        <a:rPr lang="en-US" b="1" u="sng" dirty="0">
                          <a:latin typeface="Avenir Next LT Pro Light" panose="020B0304020202020204" pitchFamily="34" charset="0"/>
                        </a:rPr>
                        <a:t>D</a:t>
                      </a:r>
                      <a:endParaRPr lang="en-GB" b="1" u="sng" dirty="0">
                        <a:latin typeface="Avenir Next LT Pro Light" panose="020B03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67596481"/>
                  </a:ext>
                </a:extLst>
              </a:tr>
            </a:tbl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262595ED-AD8E-4D6A-820C-7D7CDE04267F}"/>
              </a:ext>
            </a:extLst>
          </p:cNvPr>
          <p:cNvSpPr txBox="1"/>
          <p:nvPr/>
        </p:nvSpPr>
        <p:spPr>
          <a:xfrm>
            <a:off x="1365738" y="5498123"/>
            <a:ext cx="975946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Avenir Next LT Pro Light" panose="020B0304020202020204" pitchFamily="34" charset="0"/>
              </a:rPr>
              <a:t>* </a:t>
            </a:r>
            <a:r>
              <a:rPr lang="en-US" dirty="0"/>
              <a:t>In case of scoring a U, a student can apply for a resubmission. After resubmission, the maximum grade the student can score is a P.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180671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20"/>
          <p:cNvSpPr txBox="1">
            <a:spLocks noGrp="1"/>
          </p:cNvSpPr>
          <p:nvPr>
            <p:ph type="title"/>
          </p:nvPr>
        </p:nvSpPr>
        <p:spPr>
          <a:xfrm>
            <a:off x="415600" y="102630"/>
            <a:ext cx="11360800" cy="764000"/>
          </a:xfrm>
          <a:prstGeom prst="rect">
            <a:avLst/>
          </a:prstGeom>
        </p:spPr>
        <p:txBody>
          <a:bodyPr spcFirstLastPara="1" vert="horz" wrap="square" lIns="121867" tIns="121867" rIns="121867" bIns="121867" rtlCol="0" anchor="t" anchorCtr="0">
            <a:noAutofit/>
          </a:bodyPr>
          <a:lstStyle/>
          <a:p>
            <a:pPr algn="ctr"/>
            <a:r>
              <a:rPr lang="en" dirty="0">
                <a:solidFill>
                  <a:srgbClr val="00B0F0"/>
                </a:solidFill>
              </a:rPr>
              <a:t>Sample assessment criteria </a:t>
            </a:r>
            <a:endParaRPr dirty="0">
              <a:solidFill>
                <a:srgbClr val="00B0F0"/>
              </a:solidFill>
            </a:endParaRPr>
          </a:p>
        </p:txBody>
      </p:sp>
      <p:sp>
        <p:nvSpPr>
          <p:cNvPr id="140" name="Google Shape;140;p20"/>
          <p:cNvSpPr txBox="1">
            <a:spLocks noGrp="1"/>
          </p:cNvSpPr>
          <p:nvPr>
            <p:ph type="body" idx="1"/>
          </p:nvPr>
        </p:nvSpPr>
        <p:spPr>
          <a:xfrm>
            <a:off x="415600" y="1959467"/>
            <a:ext cx="6042800" cy="4555200"/>
          </a:xfrm>
          <a:prstGeom prst="rect">
            <a:avLst/>
          </a:prstGeom>
        </p:spPr>
        <p:txBody>
          <a:bodyPr spcFirstLastPara="1" vert="horz" wrap="square" lIns="121867" tIns="121867" rIns="121867" bIns="121867" rtlCol="0" anchor="t" anchorCtr="0">
            <a:noAutofit/>
          </a:bodyPr>
          <a:lstStyle/>
          <a:p>
            <a:pPr marL="0" indent="0">
              <a:spcAft>
                <a:spcPts val="2133"/>
              </a:spcAft>
              <a:buNone/>
            </a:pPr>
            <a:r>
              <a:rPr lang="en" dirty="0"/>
              <a:t>This is found at the end of each assignment. This particular assignment covers all learning outcomes. </a:t>
            </a:r>
            <a:endParaRPr dirty="0"/>
          </a:p>
        </p:txBody>
      </p:sp>
      <p:pic>
        <p:nvPicPr>
          <p:cNvPr id="141" name="Google Shape;141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320799" y="893334"/>
            <a:ext cx="4455600" cy="596466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2698209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/>
          <p:cNvSpPr txBox="1">
            <a:spLocks noChangeArrowheads="1"/>
          </p:cNvSpPr>
          <p:nvPr/>
        </p:nvSpPr>
        <p:spPr>
          <a:xfrm>
            <a:off x="640081" y="410950"/>
            <a:ext cx="7939998" cy="720725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70000" lnSpcReduction="200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kern="1200" cap="all" spc="-6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en-US" dirty="0">
                <a:solidFill>
                  <a:schemeClr val="accent3">
                    <a:lumMod val="75000"/>
                  </a:schemeClr>
                </a:solidFill>
              </a:rPr>
              <a:t>			</a:t>
            </a:r>
            <a:r>
              <a:rPr lang="en-US" altLang="en-US" dirty="0">
                <a:solidFill>
                  <a:srgbClr val="00B0F0"/>
                </a:solidFill>
              </a:rPr>
              <a:t>Forms of Evidence for 					Assessment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591481" y="1419687"/>
            <a:ext cx="1800200" cy="504056"/>
          </a:xfrm>
          <a:prstGeom prst="roundRect">
            <a:avLst/>
          </a:prstGeom>
          <a:solidFill>
            <a:srgbClr val="268E9C"/>
          </a:solidFill>
          <a:ln w="9525">
            <a:solidFill>
              <a:schemeClr val="tx2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latin typeface="Open Sans" panose="020B0606030504020204" pitchFamily="34" charset="0"/>
              </a:rPr>
              <a:t>Planning Documents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3058540" y="1404257"/>
            <a:ext cx="1800200" cy="504056"/>
          </a:xfrm>
          <a:prstGeom prst="roundRect">
            <a:avLst/>
          </a:prstGeom>
          <a:solidFill>
            <a:srgbClr val="268E9C"/>
          </a:solidFill>
          <a:ln w="9525">
            <a:solidFill>
              <a:schemeClr val="tx2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bg1"/>
                </a:solidFill>
                <a:latin typeface="Open Sans" panose="020B0606030504020204" pitchFamily="34" charset="0"/>
              </a:rPr>
              <a:t>Case Studies</a:t>
            </a:r>
          </a:p>
        </p:txBody>
      </p:sp>
      <p:sp>
        <p:nvSpPr>
          <p:cNvPr id="11" name="Rounded Rectangle 10"/>
          <p:cNvSpPr/>
          <p:nvPr/>
        </p:nvSpPr>
        <p:spPr>
          <a:xfrm>
            <a:off x="5695411" y="1412776"/>
            <a:ext cx="1800200" cy="504056"/>
          </a:xfrm>
          <a:prstGeom prst="roundRect">
            <a:avLst/>
          </a:prstGeom>
          <a:solidFill>
            <a:srgbClr val="268E9C"/>
          </a:solidFill>
          <a:ln w="9525">
            <a:solidFill>
              <a:schemeClr val="tx2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latin typeface="Open Sans" panose="020B0606030504020204" pitchFamily="34" charset="0"/>
              </a:rPr>
              <a:t>Project</a:t>
            </a:r>
          </a:p>
        </p:txBody>
      </p:sp>
      <p:sp>
        <p:nvSpPr>
          <p:cNvPr id="12" name="Rounded Rectangle 11"/>
          <p:cNvSpPr/>
          <p:nvPr/>
        </p:nvSpPr>
        <p:spPr>
          <a:xfrm>
            <a:off x="8750297" y="1412776"/>
            <a:ext cx="1800200" cy="504056"/>
          </a:xfrm>
          <a:prstGeom prst="roundRect">
            <a:avLst/>
          </a:prstGeom>
          <a:solidFill>
            <a:srgbClr val="268E9C"/>
          </a:solidFill>
          <a:ln w="9525">
            <a:solidFill>
              <a:schemeClr val="tx2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latin typeface="Open Sans" panose="020B0606030504020204" pitchFamily="34" charset="0"/>
              </a:rPr>
              <a:t>Oral/Viva</a:t>
            </a:r>
          </a:p>
        </p:txBody>
      </p:sp>
      <p:sp>
        <p:nvSpPr>
          <p:cNvPr id="13" name="Rounded Rectangle 12"/>
          <p:cNvSpPr/>
          <p:nvPr/>
        </p:nvSpPr>
        <p:spPr>
          <a:xfrm>
            <a:off x="591481" y="2173725"/>
            <a:ext cx="1800200" cy="504056"/>
          </a:xfrm>
          <a:prstGeom prst="roundRect">
            <a:avLst/>
          </a:prstGeom>
          <a:solidFill>
            <a:srgbClr val="268E9C"/>
          </a:solidFill>
          <a:ln w="9525">
            <a:solidFill>
              <a:schemeClr val="tx2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latin typeface="Open Sans" panose="020B0606030504020204" pitchFamily="34" charset="0"/>
              </a:rPr>
              <a:t>Recorded  </a:t>
            </a:r>
            <a:r>
              <a:rPr lang="en-US" sz="1400" dirty="0">
                <a:latin typeface="Open Sans" panose="020B0606030504020204" pitchFamily="34" charset="0"/>
              </a:rPr>
              <a:t>Discussion</a:t>
            </a:r>
          </a:p>
        </p:txBody>
      </p:sp>
      <p:sp>
        <p:nvSpPr>
          <p:cNvPr id="14" name="Rounded Rectangle 13"/>
          <p:cNvSpPr/>
          <p:nvPr/>
        </p:nvSpPr>
        <p:spPr>
          <a:xfrm>
            <a:off x="3058540" y="2223326"/>
            <a:ext cx="1800200" cy="504056"/>
          </a:xfrm>
          <a:prstGeom prst="roundRect">
            <a:avLst/>
          </a:prstGeom>
          <a:solidFill>
            <a:srgbClr val="268E9C"/>
          </a:solidFill>
          <a:ln w="9525">
            <a:solidFill>
              <a:schemeClr val="tx2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latin typeface="Open Sans" panose="020B0606030504020204" pitchFamily="34" charset="0"/>
              </a:rPr>
              <a:t>Reports</a:t>
            </a:r>
          </a:p>
        </p:txBody>
      </p:sp>
      <p:sp>
        <p:nvSpPr>
          <p:cNvPr id="15" name="Rounded Rectangle 14"/>
          <p:cNvSpPr/>
          <p:nvPr/>
        </p:nvSpPr>
        <p:spPr>
          <a:xfrm>
            <a:off x="5695411" y="2231096"/>
            <a:ext cx="1800200" cy="504056"/>
          </a:xfrm>
          <a:prstGeom prst="roundRect">
            <a:avLst/>
          </a:prstGeom>
          <a:solidFill>
            <a:srgbClr val="268E9C"/>
          </a:solidFill>
          <a:ln w="9525">
            <a:solidFill>
              <a:schemeClr val="tx2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latin typeface="Open Sans" panose="020B0606030504020204" pitchFamily="34" charset="0"/>
              </a:rPr>
              <a:t>Performance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8750297" y="2222782"/>
            <a:ext cx="1800200" cy="504056"/>
          </a:xfrm>
          <a:prstGeom prst="roundRect">
            <a:avLst/>
          </a:prstGeom>
          <a:solidFill>
            <a:srgbClr val="268E9C"/>
          </a:solidFill>
          <a:ln w="9525">
            <a:solidFill>
              <a:schemeClr val="tx2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latin typeface="Open Sans" panose="020B0606030504020204" pitchFamily="34" charset="0"/>
              </a:rPr>
              <a:t>Peer Review</a:t>
            </a:r>
          </a:p>
        </p:txBody>
      </p:sp>
      <p:sp>
        <p:nvSpPr>
          <p:cNvPr id="17" name="Rounded Rectangle 16"/>
          <p:cNvSpPr/>
          <p:nvPr/>
        </p:nvSpPr>
        <p:spPr>
          <a:xfrm>
            <a:off x="640081" y="3005759"/>
            <a:ext cx="1800200" cy="504056"/>
          </a:xfrm>
          <a:prstGeom prst="roundRect">
            <a:avLst/>
          </a:prstGeom>
          <a:solidFill>
            <a:srgbClr val="268E9C"/>
          </a:solidFill>
          <a:ln w="9525">
            <a:solidFill>
              <a:schemeClr val="tx2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latin typeface="Open Sans" panose="020B0606030504020204" pitchFamily="34" charset="0"/>
              </a:rPr>
              <a:t>Log Books, Diaries, etc.</a:t>
            </a:r>
          </a:p>
        </p:txBody>
      </p:sp>
      <p:sp>
        <p:nvSpPr>
          <p:cNvPr id="18" name="Rounded Rectangle 17"/>
          <p:cNvSpPr/>
          <p:nvPr/>
        </p:nvSpPr>
        <p:spPr>
          <a:xfrm>
            <a:off x="3058540" y="3035527"/>
            <a:ext cx="1800200" cy="504056"/>
          </a:xfrm>
          <a:prstGeom prst="roundRect">
            <a:avLst/>
          </a:prstGeom>
          <a:solidFill>
            <a:srgbClr val="268E9C"/>
          </a:solidFill>
          <a:ln w="9525">
            <a:solidFill>
              <a:schemeClr val="tx2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latin typeface="Open Sans" panose="020B0606030504020204" pitchFamily="34" charset="0"/>
              </a:rPr>
              <a:t>Written Investigation</a:t>
            </a:r>
          </a:p>
        </p:txBody>
      </p:sp>
      <p:sp>
        <p:nvSpPr>
          <p:cNvPr id="19" name="Rounded Rectangle 18"/>
          <p:cNvSpPr/>
          <p:nvPr/>
        </p:nvSpPr>
        <p:spPr>
          <a:xfrm>
            <a:off x="5695411" y="3020263"/>
            <a:ext cx="1800200" cy="504056"/>
          </a:xfrm>
          <a:prstGeom prst="roundRect">
            <a:avLst/>
          </a:prstGeom>
          <a:solidFill>
            <a:srgbClr val="268E9C"/>
          </a:solidFill>
          <a:ln w="9525">
            <a:solidFill>
              <a:schemeClr val="tx2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latin typeface="Open Sans" panose="020B0606030504020204" pitchFamily="34" charset="0"/>
              </a:rPr>
              <a:t>Essay/Dissertation</a:t>
            </a:r>
          </a:p>
        </p:txBody>
      </p:sp>
      <p:sp>
        <p:nvSpPr>
          <p:cNvPr id="20" name="Rounded Rectangle 19"/>
          <p:cNvSpPr/>
          <p:nvPr/>
        </p:nvSpPr>
        <p:spPr>
          <a:xfrm>
            <a:off x="8750297" y="2978062"/>
            <a:ext cx="1800200" cy="504056"/>
          </a:xfrm>
          <a:prstGeom prst="roundRect">
            <a:avLst/>
          </a:prstGeom>
          <a:solidFill>
            <a:srgbClr val="268E9C"/>
          </a:solidFill>
          <a:ln w="9525">
            <a:solidFill>
              <a:schemeClr val="tx2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latin typeface="Open Sans" panose="020B0606030504020204" pitchFamily="34" charset="0"/>
              </a:rPr>
              <a:t>Discussion Forum</a:t>
            </a:r>
          </a:p>
        </p:txBody>
      </p:sp>
      <p:sp>
        <p:nvSpPr>
          <p:cNvPr id="21" name="Rounded Rectangle 20"/>
          <p:cNvSpPr/>
          <p:nvPr/>
        </p:nvSpPr>
        <p:spPr>
          <a:xfrm>
            <a:off x="642495" y="3730457"/>
            <a:ext cx="1800200" cy="504056"/>
          </a:xfrm>
          <a:prstGeom prst="roundRect">
            <a:avLst/>
          </a:prstGeom>
          <a:solidFill>
            <a:srgbClr val="007FA3"/>
          </a:solidFill>
          <a:ln w="9525" cap="flat" cmpd="sng" algn="ctr">
            <a:solidFill>
              <a:srgbClr val="007FA3"/>
            </a:solidFill>
            <a:prstDash val="solid"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D4EAE4"/>
                </a:solidFill>
                <a:effectLst/>
                <a:uLnTx/>
                <a:uFillTx/>
                <a:latin typeface="Open Sans" panose="020B0606030504020204" pitchFamily="34" charset="0"/>
                <a:ea typeface="+mn-ea"/>
                <a:cs typeface="+mn-cs"/>
              </a:rPr>
              <a:t>Artefacts</a:t>
            </a:r>
          </a:p>
        </p:txBody>
      </p:sp>
      <p:sp>
        <p:nvSpPr>
          <p:cNvPr id="22" name="Rounded Rectangle 21"/>
          <p:cNvSpPr/>
          <p:nvPr/>
        </p:nvSpPr>
        <p:spPr>
          <a:xfrm>
            <a:off x="3058540" y="3816702"/>
            <a:ext cx="1800200" cy="504056"/>
          </a:xfrm>
          <a:prstGeom prst="roundRect">
            <a:avLst/>
          </a:prstGeom>
          <a:solidFill>
            <a:srgbClr val="268E9C"/>
          </a:solidFill>
          <a:ln w="9525">
            <a:solidFill>
              <a:schemeClr val="tx2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latin typeface="Open Sans" panose="020B0606030504020204" pitchFamily="34" charset="0"/>
              </a:rPr>
              <a:t>Blog/e-Journal</a:t>
            </a:r>
            <a:endParaRPr lang="en-US" sz="1400" dirty="0">
              <a:latin typeface="Open Sans" panose="020B0606030504020204" pitchFamily="34" charset="0"/>
            </a:endParaRPr>
          </a:p>
        </p:txBody>
      </p:sp>
      <p:sp>
        <p:nvSpPr>
          <p:cNvPr id="23" name="Rounded Rectangle 22"/>
          <p:cNvSpPr/>
          <p:nvPr/>
        </p:nvSpPr>
        <p:spPr>
          <a:xfrm>
            <a:off x="5665188" y="3882105"/>
            <a:ext cx="1800200" cy="504056"/>
          </a:xfrm>
          <a:prstGeom prst="roundRect">
            <a:avLst/>
          </a:prstGeom>
          <a:solidFill>
            <a:srgbClr val="268E9C"/>
          </a:solidFill>
          <a:ln w="9525">
            <a:solidFill>
              <a:schemeClr val="tx2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latin typeface="Open Sans" panose="020B0606030504020204" pitchFamily="34" charset="0"/>
              </a:rPr>
              <a:t>Examination</a:t>
            </a:r>
          </a:p>
        </p:txBody>
      </p:sp>
      <p:sp>
        <p:nvSpPr>
          <p:cNvPr id="24" name="Rounded Rectangle 23"/>
          <p:cNvSpPr/>
          <p:nvPr/>
        </p:nvSpPr>
        <p:spPr>
          <a:xfrm>
            <a:off x="8750297" y="3847726"/>
            <a:ext cx="1800200" cy="504056"/>
          </a:xfrm>
          <a:prstGeom prst="roundRect">
            <a:avLst/>
          </a:prstGeom>
          <a:solidFill>
            <a:srgbClr val="268E9C"/>
          </a:solidFill>
          <a:ln w="9525">
            <a:solidFill>
              <a:schemeClr val="tx2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latin typeface="Open Sans" panose="020B0606030504020204" pitchFamily="34" charset="0"/>
              </a:rPr>
              <a:t>Independent Research</a:t>
            </a:r>
          </a:p>
        </p:txBody>
      </p:sp>
      <p:sp>
        <p:nvSpPr>
          <p:cNvPr id="25" name="Rounded Rectangle 24"/>
          <p:cNvSpPr/>
          <p:nvPr/>
        </p:nvSpPr>
        <p:spPr>
          <a:xfrm>
            <a:off x="640081" y="4661433"/>
            <a:ext cx="1800200" cy="504056"/>
          </a:xfrm>
          <a:prstGeom prst="roundRect">
            <a:avLst/>
          </a:prstGeom>
          <a:solidFill>
            <a:srgbClr val="268E9C"/>
          </a:solidFill>
          <a:ln w="9525">
            <a:solidFill>
              <a:schemeClr val="tx2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latin typeface="Open Sans" panose="020B0606030504020204" pitchFamily="34" charset="0"/>
              </a:rPr>
              <a:t>Presentation Handouts, etc.</a:t>
            </a:r>
          </a:p>
        </p:txBody>
      </p:sp>
      <p:sp>
        <p:nvSpPr>
          <p:cNvPr id="26" name="Rounded Rectangle 25"/>
          <p:cNvSpPr/>
          <p:nvPr/>
        </p:nvSpPr>
        <p:spPr>
          <a:xfrm>
            <a:off x="3058540" y="4632279"/>
            <a:ext cx="1800200" cy="504056"/>
          </a:xfrm>
          <a:prstGeom prst="roundRect">
            <a:avLst/>
          </a:prstGeom>
          <a:solidFill>
            <a:srgbClr val="268E9C"/>
          </a:solidFill>
          <a:ln w="9525">
            <a:solidFill>
              <a:schemeClr val="tx2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latin typeface="Open Sans" panose="020B0606030504020204" pitchFamily="34" charset="0"/>
              </a:rPr>
              <a:t>Role-play</a:t>
            </a:r>
          </a:p>
        </p:txBody>
      </p:sp>
      <p:sp>
        <p:nvSpPr>
          <p:cNvPr id="27" name="Rounded Rectangle 26"/>
          <p:cNvSpPr/>
          <p:nvPr/>
        </p:nvSpPr>
        <p:spPr>
          <a:xfrm>
            <a:off x="5695411" y="4673706"/>
            <a:ext cx="1800200" cy="504056"/>
          </a:xfrm>
          <a:prstGeom prst="roundRect">
            <a:avLst/>
          </a:prstGeom>
          <a:solidFill>
            <a:srgbClr val="268E9C"/>
          </a:solidFill>
          <a:ln w="9525">
            <a:solidFill>
              <a:schemeClr val="tx2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latin typeface="Open Sans" panose="020B0606030504020204" pitchFamily="34" charset="0"/>
              </a:rPr>
              <a:t>Time-constrained Assessment</a:t>
            </a:r>
          </a:p>
        </p:txBody>
      </p:sp>
      <p:sp>
        <p:nvSpPr>
          <p:cNvPr id="28" name="Rounded Rectangle 27"/>
          <p:cNvSpPr/>
          <p:nvPr/>
        </p:nvSpPr>
        <p:spPr>
          <a:xfrm>
            <a:off x="8755544" y="4794213"/>
            <a:ext cx="1800200" cy="504056"/>
          </a:xfrm>
          <a:prstGeom prst="roundRect">
            <a:avLst/>
          </a:prstGeom>
          <a:solidFill>
            <a:srgbClr val="268E9C"/>
          </a:solidFill>
          <a:ln w="9525">
            <a:solidFill>
              <a:schemeClr val="tx2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latin typeface="Open Sans" panose="020B0606030504020204" pitchFamily="34" charset="0"/>
              </a:rPr>
              <a:t>Work-based Learning</a:t>
            </a:r>
          </a:p>
        </p:txBody>
      </p:sp>
      <p:sp>
        <p:nvSpPr>
          <p:cNvPr id="29" name="Rounded Rectangle 28"/>
          <p:cNvSpPr/>
          <p:nvPr/>
        </p:nvSpPr>
        <p:spPr>
          <a:xfrm>
            <a:off x="1736913" y="5447856"/>
            <a:ext cx="1800200" cy="504056"/>
          </a:xfrm>
          <a:prstGeom prst="roundRect">
            <a:avLst/>
          </a:prstGeom>
          <a:solidFill>
            <a:srgbClr val="268E9C"/>
          </a:solidFill>
          <a:ln w="9525">
            <a:solidFill>
              <a:schemeClr val="tx2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latin typeface="Open Sans" panose="020B0606030504020204" pitchFamily="34" charset="0"/>
              </a:rPr>
              <a:t>Witness Statements</a:t>
            </a:r>
          </a:p>
        </p:txBody>
      </p:sp>
      <p:sp>
        <p:nvSpPr>
          <p:cNvPr id="30" name="Rounded Rectangle 29"/>
          <p:cNvSpPr/>
          <p:nvPr/>
        </p:nvSpPr>
        <p:spPr>
          <a:xfrm>
            <a:off x="4380316" y="5447856"/>
            <a:ext cx="1800200" cy="504056"/>
          </a:xfrm>
          <a:prstGeom prst="roundRect">
            <a:avLst/>
          </a:prstGeom>
          <a:solidFill>
            <a:srgbClr val="268E9C"/>
          </a:solidFill>
          <a:ln w="9525">
            <a:solidFill>
              <a:schemeClr val="tx2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latin typeface="Open Sans" panose="020B0606030504020204" pitchFamily="34" charset="0"/>
              </a:rPr>
              <a:t>Annotated Photographs</a:t>
            </a:r>
          </a:p>
        </p:txBody>
      </p:sp>
      <p:sp>
        <p:nvSpPr>
          <p:cNvPr id="31" name="Rounded Rectangle 30"/>
          <p:cNvSpPr/>
          <p:nvPr/>
        </p:nvSpPr>
        <p:spPr>
          <a:xfrm>
            <a:off x="7284976" y="5549493"/>
            <a:ext cx="1800200" cy="504056"/>
          </a:xfrm>
          <a:prstGeom prst="roundRect">
            <a:avLst/>
          </a:prstGeom>
          <a:solidFill>
            <a:srgbClr val="268E9C"/>
          </a:solidFill>
          <a:ln w="9525">
            <a:solidFill>
              <a:schemeClr val="tx2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latin typeface="Open Sans" panose="020B0606030504020204" pitchFamily="34" charset="0"/>
              </a:rPr>
              <a:t>Self-reflection</a:t>
            </a:r>
          </a:p>
        </p:txBody>
      </p:sp>
      <p:sp>
        <p:nvSpPr>
          <p:cNvPr id="32" name="Rounded Rectangle 31"/>
          <p:cNvSpPr/>
          <p:nvPr/>
        </p:nvSpPr>
        <p:spPr>
          <a:xfrm>
            <a:off x="3058540" y="6198030"/>
            <a:ext cx="1800200" cy="504056"/>
          </a:xfrm>
          <a:prstGeom prst="roundRect">
            <a:avLst/>
          </a:prstGeom>
          <a:solidFill>
            <a:srgbClr val="268E9C"/>
          </a:solidFill>
          <a:ln w="9525">
            <a:solidFill>
              <a:schemeClr val="tx2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latin typeface="Open Sans" panose="020B0606030504020204" pitchFamily="34" charset="0"/>
              </a:rPr>
              <a:t>Multiple Choice</a:t>
            </a:r>
            <a:endParaRPr lang="en-US" sz="1400" dirty="0">
              <a:latin typeface="Open Sans" panose="020B0606030504020204" pitchFamily="34" charset="0"/>
            </a:endParaRPr>
          </a:p>
        </p:txBody>
      </p:sp>
      <p:pic>
        <p:nvPicPr>
          <p:cNvPr id="33" name="Picture 3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472" y="6207539"/>
            <a:ext cx="1256280" cy="568301"/>
          </a:xfrm>
          <a:prstGeom prst="rect">
            <a:avLst/>
          </a:prstGeom>
        </p:spPr>
      </p:pic>
      <p:sp>
        <p:nvSpPr>
          <p:cNvPr id="34" name="Rounded Rectangle 33"/>
          <p:cNvSpPr/>
          <p:nvPr/>
        </p:nvSpPr>
        <p:spPr>
          <a:xfrm>
            <a:off x="5925210" y="6201508"/>
            <a:ext cx="1800200" cy="504056"/>
          </a:xfrm>
          <a:prstGeom prst="roundRect">
            <a:avLst/>
          </a:prstGeom>
          <a:solidFill>
            <a:srgbClr val="268E9C"/>
          </a:solidFill>
          <a:ln w="9525">
            <a:solidFill>
              <a:schemeClr val="tx2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latin typeface="Open Sans" panose="020B0606030504020204" pitchFamily="34" charset="0"/>
              </a:rPr>
              <a:t>Fill in the Blanks</a:t>
            </a:r>
            <a:endParaRPr lang="en-US" sz="1400" dirty="0">
              <a:latin typeface="Open Sans" panose="020B0606030504020204" pitchFamily="34" charset="0"/>
            </a:endParaRPr>
          </a:p>
        </p:txBody>
      </p:sp>
      <p:sp>
        <p:nvSpPr>
          <p:cNvPr id="2" name="Flowchart: Summing Junction 1"/>
          <p:cNvSpPr/>
          <p:nvPr/>
        </p:nvSpPr>
        <p:spPr>
          <a:xfrm>
            <a:off x="4974092" y="6143734"/>
            <a:ext cx="612648" cy="612648"/>
          </a:xfrm>
          <a:prstGeom prst="flowChartSummingJunction">
            <a:avLst/>
          </a:prstGeom>
          <a:solidFill>
            <a:srgbClr val="FF0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Flowchart: Summing Junction 35"/>
          <p:cNvSpPr/>
          <p:nvPr/>
        </p:nvSpPr>
        <p:spPr>
          <a:xfrm>
            <a:off x="7725410" y="6185365"/>
            <a:ext cx="612648" cy="612648"/>
          </a:xfrm>
          <a:prstGeom prst="flowChartSummingJunction">
            <a:avLst/>
          </a:prstGeom>
          <a:solidFill>
            <a:srgbClr val="FF0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92200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 animBg="1"/>
      <p:bldP spid="3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152718"/>
            <a:ext cx="10062575" cy="774745"/>
          </a:xfrm>
        </p:spPr>
        <p:txBody>
          <a:bodyPr>
            <a:normAutofit/>
          </a:bodyPr>
          <a:lstStyle/>
          <a:p>
            <a:pPr algn="ctr"/>
            <a:r>
              <a:rPr lang="en-US" sz="3200" dirty="0" smtClean="0">
                <a:solidFill>
                  <a:srgbClr val="00B0F0"/>
                </a:solidFill>
              </a:rPr>
              <a:t>( </a:t>
            </a:r>
            <a:r>
              <a:rPr lang="en-US" sz="3200" dirty="0">
                <a:solidFill>
                  <a:srgbClr val="00B0F0"/>
                </a:solidFill>
              </a:rPr>
              <a:t>Key IV </a:t>
            </a:r>
            <a:r>
              <a:rPr lang="en-US" sz="3200" dirty="0" smtClean="0">
                <a:solidFill>
                  <a:srgbClr val="00B0F0"/>
                </a:solidFill>
              </a:rPr>
              <a:t>Templates) – For students</a:t>
            </a:r>
            <a:endParaRPr lang="en-US" sz="3200" dirty="0">
              <a:solidFill>
                <a:srgbClr val="00B0F0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24442" y="1130532"/>
            <a:ext cx="6799811" cy="5569526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sysClr val="windowText" lastClr="000000"/>
                </a:solidFill>
              </a:rPr>
              <a:t>Assignment Brief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sysClr val="windowText" lastClr="000000"/>
                </a:solidFill>
              </a:rPr>
              <a:t>Scheme </a:t>
            </a:r>
            <a:r>
              <a:rPr lang="en-US" sz="2800" dirty="0">
                <a:solidFill>
                  <a:sysClr val="windowText" lastClr="000000"/>
                </a:solidFill>
              </a:rPr>
              <a:t>of Work (</a:t>
            </a:r>
            <a:r>
              <a:rPr lang="en-US" sz="2800" dirty="0" smtClean="0">
                <a:solidFill>
                  <a:sysClr val="windowText" lastClr="000000"/>
                </a:solidFill>
              </a:rPr>
              <a:t>SOW)</a:t>
            </a:r>
            <a:endParaRPr lang="en-US" sz="2800" dirty="0">
              <a:solidFill>
                <a:sysClr val="windowText" lastClr="000000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sysClr val="windowText" lastClr="000000"/>
                </a:solidFill>
              </a:rPr>
              <a:t>Assignment Feedback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ysClr val="windowText" lastClr="000000"/>
                </a:solidFill>
              </a:rPr>
              <a:t>Student Declaration/Unit Repeat </a:t>
            </a:r>
            <a:r>
              <a:rPr lang="en-US" sz="2800" dirty="0" smtClean="0">
                <a:solidFill>
                  <a:sysClr val="windowText" lastClr="000000"/>
                </a:solidFill>
              </a:rPr>
              <a:t>-</a:t>
            </a:r>
            <a:r>
              <a:rPr lang="en-US" sz="1200" b="1" dirty="0">
                <a:solidFill>
                  <a:srgbClr val="FF0000"/>
                </a:solidFill>
              </a:rPr>
              <a:t>On student Portal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sysClr val="windowText" lastClr="000000"/>
                </a:solidFill>
              </a:rPr>
              <a:t>Student Declaration  - </a:t>
            </a:r>
            <a:r>
              <a:rPr lang="en-US" sz="1400" b="1" dirty="0" smtClean="0">
                <a:solidFill>
                  <a:srgbClr val="FF0000"/>
                </a:solidFill>
              </a:rPr>
              <a:t>On student Portal</a:t>
            </a:r>
            <a:endParaRPr lang="en-US" sz="2800" b="1" dirty="0" smtClean="0">
              <a:solidFill>
                <a:srgbClr val="FF0000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sysClr val="windowText" lastClr="000000"/>
                </a:solidFill>
              </a:rPr>
              <a:t>Student Resubmission – </a:t>
            </a:r>
            <a:r>
              <a:rPr lang="en-US" sz="1400" b="1" dirty="0" smtClean="0">
                <a:solidFill>
                  <a:srgbClr val="FF0000"/>
                </a:solidFill>
              </a:rPr>
              <a:t>On student Portal</a:t>
            </a:r>
            <a:endParaRPr lang="en-US" sz="2800" b="1" dirty="0" smtClean="0">
              <a:solidFill>
                <a:srgbClr val="FF0000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sysClr val="windowText" lastClr="000000"/>
                </a:solidFill>
              </a:rPr>
              <a:t>Discontinue Unit form -</a:t>
            </a:r>
            <a:r>
              <a:rPr lang="en-US" sz="1200" dirty="0" smtClean="0">
                <a:solidFill>
                  <a:sysClr val="windowText" lastClr="000000"/>
                </a:solidFill>
              </a:rPr>
              <a:t> </a:t>
            </a:r>
            <a:r>
              <a:rPr lang="en-US" sz="1200" b="1" dirty="0" smtClean="0">
                <a:solidFill>
                  <a:srgbClr val="FF0000"/>
                </a:solidFill>
              </a:rPr>
              <a:t>On Student Portal </a:t>
            </a:r>
            <a:endParaRPr lang="en-US" sz="2800" b="1" dirty="0" smtClean="0">
              <a:solidFill>
                <a:srgbClr val="FF0000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sysClr val="windowText" lastClr="000000"/>
                </a:solidFill>
              </a:rPr>
              <a:t>Authorized Extension(for late work)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sysClr val="windowText" lastClr="000000"/>
                </a:solidFill>
              </a:rPr>
              <a:t>Transfer Templates – </a:t>
            </a:r>
            <a:r>
              <a:rPr lang="en-US" sz="1400" b="1" dirty="0" smtClean="0">
                <a:solidFill>
                  <a:srgbClr val="FF0000"/>
                </a:solidFill>
              </a:rPr>
              <a:t>on student Portal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sysClr val="windowText" lastClr="000000"/>
                </a:solidFill>
              </a:rPr>
              <a:t>Grade Appeal – </a:t>
            </a:r>
            <a:r>
              <a:rPr lang="en-US" sz="1400" b="1" dirty="0" smtClean="0">
                <a:solidFill>
                  <a:srgbClr val="FF0000"/>
                </a:solidFill>
              </a:rPr>
              <a:t>On Student portal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800" b="1" dirty="0" smtClean="0">
              <a:solidFill>
                <a:srgbClr val="FF0000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800" dirty="0">
              <a:solidFill>
                <a:sysClr val="windowText" lastClr="000000"/>
              </a:solidFill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7929155" y="2198123"/>
            <a:ext cx="3788230" cy="2867891"/>
          </a:xfrm>
          <a:prstGeom prst="roundRect">
            <a:avLst/>
          </a:prstGeom>
          <a:solidFill>
            <a:srgbClr val="FFFF00"/>
          </a:solidFill>
          <a:ln>
            <a:solidFill>
              <a:srgbClr val="FF33CC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ln>
                  <a:solidFill>
                    <a:srgbClr val="FF0000"/>
                  </a:solidFill>
                </a:ln>
              </a:rPr>
              <a:t>FOLLOW </a:t>
            </a:r>
          </a:p>
          <a:p>
            <a:pPr algn="ctr"/>
            <a:endParaRPr lang="en-US" sz="2400" dirty="0" smtClean="0">
              <a:ln>
                <a:solidFill>
                  <a:srgbClr val="FF0000"/>
                </a:solidFill>
              </a:ln>
            </a:endParaRPr>
          </a:p>
          <a:p>
            <a:pPr algn="ctr"/>
            <a:r>
              <a:rPr lang="en-US" sz="2400" dirty="0" smtClean="0">
                <a:ln>
                  <a:solidFill>
                    <a:srgbClr val="FF0000"/>
                  </a:solidFill>
                </a:ln>
              </a:rPr>
              <a:t>THE   ACADEMIC </a:t>
            </a:r>
            <a:r>
              <a:rPr lang="en-US" sz="2400" dirty="0" smtClean="0">
                <a:ln>
                  <a:solidFill>
                    <a:srgbClr val="FF0000"/>
                  </a:solidFill>
                </a:ln>
              </a:rPr>
              <a:t>   CALENDAR</a:t>
            </a:r>
            <a:endParaRPr lang="en-US" sz="2400" dirty="0">
              <a:ln>
                <a:solidFill>
                  <a:srgbClr val="FF0000"/>
                </a:solidFill>
              </a:ln>
            </a:endParaRPr>
          </a:p>
        </p:txBody>
      </p:sp>
      <p:sp>
        <p:nvSpPr>
          <p:cNvPr id="3" name="Left-Right Arrow 2"/>
          <p:cNvSpPr/>
          <p:nvPr/>
        </p:nvSpPr>
        <p:spPr>
          <a:xfrm>
            <a:off x="7024253" y="3389752"/>
            <a:ext cx="904902" cy="484632"/>
          </a:xfrm>
          <a:prstGeom prst="leftRightArrow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73291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255" y="246420"/>
            <a:ext cx="4835236" cy="6295382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91891" y="1069695"/>
            <a:ext cx="7800109" cy="5164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60646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18"/>
          <p:cNvSpPr txBox="1">
            <a:spLocks noGrp="1"/>
          </p:cNvSpPr>
          <p:nvPr>
            <p:ph type="title"/>
          </p:nvPr>
        </p:nvSpPr>
        <p:spPr>
          <a:xfrm>
            <a:off x="415600" y="1017033"/>
            <a:ext cx="11360800" cy="764000"/>
          </a:xfrm>
          <a:prstGeom prst="rect">
            <a:avLst/>
          </a:prstGeom>
        </p:spPr>
        <p:txBody>
          <a:bodyPr spcFirstLastPara="1" vert="horz" wrap="square" lIns="121867" tIns="121867" rIns="121867" bIns="121867" rtlCol="0" anchor="t" anchorCtr="0">
            <a:noAutofit/>
          </a:bodyPr>
          <a:lstStyle/>
          <a:p>
            <a:r>
              <a:rPr lang="en">
                <a:solidFill>
                  <a:srgbClr val="00B0F0"/>
                </a:solidFill>
              </a:rPr>
              <a:t>Formative feedback and assessments </a:t>
            </a:r>
            <a:endParaRPr>
              <a:solidFill>
                <a:srgbClr val="00B0F0"/>
              </a:solidFill>
            </a:endParaRPr>
          </a:p>
        </p:txBody>
      </p:sp>
      <p:sp>
        <p:nvSpPr>
          <p:cNvPr id="126" name="Google Shape;126;p18"/>
          <p:cNvSpPr txBox="1">
            <a:spLocks noGrp="1"/>
          </p:cNvSpPr>
          <p:nvPr>
            <p:ph type="body" idx="1"/>
          </p:nvPr>
        </p:nvSpPr>
        <p:spPr>
          <a:xfrm>
            <a:off x="415600" y="1959467"/>
            <a:ext cx="6961600" cy="4555200"/>
          </a:xfrm>
          <a:prstGeom prst="rect">
            <a:avLst/>
          </a:prstGeom>
        </p:spPr>
        <p:txBody>
          <a:bodyPr spcFirstLastPara="1" vert="horz" wrap="square" lIns="121867" tIns="121867" rIns="121867" bIns="121867" rtlCol="0" anchor="t" anchorCtr="0">
            <a:noAutofit/>
          </a:bodyPr>
          <a:lstStyle/>
          <a:p>
            <a:pPr marL="0" indent="0">
              <a:buNone/>
            </a:pPr>
            <a:r>
              <a:rPr lang="en"/>
              <a:t>As you are approaching the assignment date, instructors will arrange for formative feedback and assessments. These include: </a:t>
            </a:r>
            <a:endParaRPr/>
          </a:p>
          <a:p>
            <a:pPr>
              <a:spcBef>
                <a:spcPts val="2133"/>
              </a:spcBef>
              <a:buChar char="❖"/>
            </a:pPr>
            <a:r>
              <a:rPr lang="en" i="1"/>
              <a:t>Revision sessions; </a:t>
            </a:r>
            <a:endParaRPr i="1"/>
          </a:p>
          <a:p>
            <a:pPr>
              <a:buChar char="❖"/>
            </a:pPr>
            <a:r>
              <a:rPr lang="en" i="1"/>
              <a:t>Recorded instructional videos; </a:t>
            </a:r>
            <a:endParaRPr i="1"/>
          </a:p>
          <a:p>
            <a:pPr>
              <a:buChar char="❖"/>
            </a:pPr>
            <a:r>
              <a:rPr lang="en" i="1"/>
              <a:t>Practice quizzes; </a:t>
            </a:r>
            <a:endParaRPr i="1"/>
          </a:p>
          <a:p>
            <a:pPr>
              <a:buChar char="❖"/>
            </a:pPr>
            <a:r>
              <a:rPr lang="en" i="1"/>
              <a:t>Case studies;</a:t>
            </a:r>
            <a:r>
              <a:rPr lang="en"/>
              <a:t> </a:t>
            </a:r>
            <a:endParaRPr/>
          </a:p>
          <a:p>
            <a:pPr marL="0" indent="0">
              <a:spcBef>
                <a:spcPts val="2133"/>
              </a:spcBef>
              <a:buNone/>
            </a:pPr>
            <a:r>
              <a:rPr lang="en"/>
              <a:t>All of these methods are used to </a:t>
            </a:r>
            <a:r>
              <a:rPr lang="en" i="1"/>
              <a:t>fine-tune</a:t>
            </a:r>
            <a:r>
              <a:rPr lang="en"/>
              <a:t> your performance and better equip you with the skills you need</a:t>
            </a:r>
            <a:endParaRPr/>
          </a:p>
          <a:p>
            <a:pPr marL="0" indent="0">
              <a:spcBef>
                <a:spcPts val="2133"/>
              </a:spcBef>
              <a:spcAft>
                <a:spcPts val="2133"/>
              </a:spcAft>
              <a:buNone/>
            </a:pPr>
            <a:endParaRPr/>
          </a:p>
        </p:txBody>
      </p:sp>
      <p:pic>
        <p:nvPicPr>
          <p:cNvPr id="127" name="Google Shape;127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100695" y="2096267"/>
            <a:ext cx="4842632" cy="221096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7454436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99754"/>
            <a:ext cx="9897687" cy="1255222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dirty="0"/>
              <a:t/>
            </a:r>
            <a:br>
              <a:rPr lang="en-US" b="1" dirty="0"/>
            </a:br>
            <a:r>
              <a:rPr lang="en-US" b="1" dirty="0">
                <a:solidFill>
                  <a:srgbClr val="00B0F0"/>
                </a:solidFill>
              </a:rPr>
              <a:t>Summative feedback </a:t>
            </a:r>
            <a:r>
              <a:rPr lang="en-US" b="1" dirty="0" smtClean="0">
                <a:solidFill>
                  <a:srgbClr val="00B0F0"/>
                </a:solidFill>
              </a:rPr>
              <a:t> &amp; assessment</a:t>
            </a:r>
            <a:r>
              <a:rPr lang="en-US" dirty="0">
                <a:solidFill>
                  <a:srgbClr val="00B0F0"/>
                </a:solidFill>
              </a:rPr>
              <a:t/>
            </a:r>
            <a:br>
              <a:rPr lang="en-US" dirty="0">
                <a:solidFill>
                  <a:srgbClr val="00B0F0"/>
                </a:solidFill>
              </a:rPr>
            </a:br>
            <a:endParaRPr lang="en-US" dirty="0">
              <a:solidFill>
                <a:srgbClr val="00B0F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62050"/>
            <a:ext cx="10996749" cy="4782589"/>
          </a:xfrm>
        </p:spPr>
        <p:txBody>
          <a:bodyPr>
            <a:noAutofit/>
          </a:bodyPr>
          <a:lstStyle/>
          <a:p>
            <a:r>
              <a:rPr lang="en-US" sz="2400" dirty="0"/>
              <a:t>Summative assessment is the </a:t>
            </a:r>
            <a:r>
              <a:rPr lang="en-US" sz="2800" u="sng" dirty="0">
                <a:solidFill>
                  <a:srgbClr val="00B0F0"/>
                </a:solidFill>
              </a:rPr>
              <a:t>Final </a:t>
            </a:r>
            <a:r>
              <a:rPr lang="en-US" sz="2800" u="sng" dirty="0" smtClean="0">
                <a:solidFill>
                  <a:srgbClr val="00B0F0"/>
                </a:solidFill>
              </a:rPr>
              <a:t>Consideration </a:t>
            </a:r>
            <a:r>
              <a:rPr lang="en-US" sz="2400" dirty="0"/>
              <a:t>by an Assessor of a student's assignment, agreeing which assessment criteria the student has met in the assignment and </a:t>
            </a:r>
            <a:r>
              <a:rPr lang="en-US" sz="2800" u="sng" dirty="0">
                <a:solidFill>
                  <a:srgbClr val="00B0F0"/>
                </a:solidFill>
              </a:rPr>
              <a:t>recording</a:t>
            </a:r>
            <a:r>
              <a:rPr lang="en-US" sz="2800" dirty="0">
                <a:solidFill>
                  <a:srgbClr val="00B0F0"/>
                </a:solidFill>
              </a:rPr>
              <a:t> </a:t>
            </a:r>
            <a:r>
              <a:rPr lang="en-US" sz="2400" dirty="0"/>
              <a:t>those decisions. </a:t>
            </a:r>
            <a:endParaRPr lang="en-US" sz="2400" dirty="0" smtClean="0"/>
          </a:p>
          <a:p>
            <a:endParaRPr lang="en-US" sz="2400" dirty="0"/>
          </a:p>
          <a:p>
            <a:r>
              <a:rPr lang="en-US" sz="2400" dirty="0" smtClean="0"/>
              <a:t>Students are not </a:t>
            </a:r>
            <a:r>
              <a:rPr lang="en-US" sz="2400" dirty="0"/>
              <a:t>offered opportunities to revisit assignments at this stage of the assessment </a:t>
            </a:r>
            <a:r>
              <a:rPr lang="en-US" sz="2400" dirty="0" smtClean="0"/>
              <a:t>process.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2439109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5" name="Google Shape;845;p113"/>
          <p:cNvSpPr txBox="1">
            <a:spLocks noGrp="1"/>
          </p:cNvSpPr>
          <p:nvPr>
            <p:ph type="ctrTitle"/>
          </p:nvPr>
        </p:nvSpPr>
        <p:spPr>
          <a:xfrm>
            <a:off x="3519055" y="1704109"/>
            <a:ext cx="5168640" cy="3449783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0" tIns="0" rIns="0" bIns="0" rtlCol="0" anchor="ctr" anchorCtr="0">
            <a:noAutofit/>
          </a:bodyPr>
          <a:lstStyle/>
          <a:p>
            <a:pPr>
              <a:lnSpc>
                <a:spcPct val="100000"/>
              </a:lnSpc>
            </a:pPr>
            <a:r>
              <a:rPr lang="en-GB" sz="3200" b="1" dirty="0" smtClean="0">
                <a:solidFill>
                  <a:srgbClr val="00B0F0"/>
                </a:solidFill>
                <a:latin typeface="+mn-lt"/>
                <a:ea typeface="Open Sans" panose="020B0606030504020204" pitchFamily="34" charset="0"/>
                <a:cs typeface="Open Sans" panose="020B0606030504020204" pitchFamily="34" charset="0"/>
                <a:sym typeface="Arial"/>
              </a:rPr>
              <a:t>FOR SUPPORT AND GUIDANCE </a:t>
            </a:r>
            <a:br>
              <a:rPr lang="en-GB" sz="3200" b="1" dirty="0" smtClean="0">
                <a:solidFill>
                  <a:srgbClr val="00B0F0"/>
                </a:solidFill>
                <a:latin typeface="+mn-lt"/>
                <a:ea typeface="Open Sans" panose="020B0606030504020204" pitchFamily="34" charset="0"/>
                <a:cs typeface="Open Sans" panose="020B0606030504020204" pitchFamily="34" charset="0"/>
                <a:sym typeface="Arial"/>
              </a:rPr>
            </a:br>
            <a:r>
              <a:rPr lang="en-GB" sz="3200" b="1" dirty="0" smtClean="0">
                <a:solidFill>
                  <a:srgbClr val="00B0F0"/>
                </a:solidFill>
                <a:latin typeface="+mn-lt"/>
                <a:ea typeface="Open Sans" panose="020B0606030504020204" pitchFamily="34" charset="0"/>
                <a:cs typeface="Open Sans" panose="020B0606030504020204" pitchFamily="34" charset="0"/>
                <a:sym typeface="Arial"/>
              </a:rPr>
              <a:t>VISIT  THE  </a:t>
            </a:r>
            <a:br>
              <a:rPr lang="en-GB" sz="3200" b="1" dirty="0" smtClean="0">
                <a:solidFill>
                  <a:srgbClr val="00B0F0"/>
                </a:solidFill>
                <a:latin typeface="+mn-lt"/>
                <a:ea typeface="Open Sans" panose="020B0606030504020204" pitchFamily="34" charset="0"/>
                <a:cs typeface="Open Sans" panose="020B0606030504020204" pitchFamily="34" charset="0"/>
                <a:sym typeface="Arial"/>
              </a:rPr>
            </a:br>
            <a:r>
              <a:rPr lang="en-GB" sz="3200" b="1" dirty="0" smtClean="0">
                <a:solidFill>
                  <a:srgbClr val="00B0F0"/>
                </a:solidFill>
                <a:latin typeface="+mn-lt"/>
                <a:ea typeface="Open Sans" panose="020B0606030504020204" pitchFamily="34" charset="0"/>
                <a:cs typeface="Open Sans" panose="020B0606030504020204" pitchFamily="34" charset="0"/>
                <a:sym typeface="Arial"/>
              </a:rPr>
              <a:t/>
            </a:r>
            <a:br>
              <a:rPr lang="en-GB" sz="3200" b="1" dirty="0" smtClean="0">
                <a:solidFill>
                  <a:srgbClr val="00B0F0"/>
                </a:solidFill>
                <a:latin typeface="+mn-lt"/>
                <a:ea typeface="Open Sans" panose="020B0606030504020204" pitchFamily="34" charset="0"/>
                <a:cs typeface="Open Sans" panose="020B0606030504020204" pitchFamily="34" charset="0"/>
                <a:sym typeface="Arial"/>
              </a:rPr>
            </a:br>
            <a:r>
              <a:rPr lang="en-GB" sz="3200" b="1" dirty="0" smtClean="0">
                <a:solidFill>
                  <a:srgbClr val="00B0F0"/>
                </a:solidFill>
                <a:latin typeface="+mn-lt"/>
                <a:ea typeface="Open Sans" panose="020B0606030504020204" pitchFamily="34" charset="0"/>
                <a:cs typeface="Open Sans" panose="020B0606030504020204" pitchFamily="34" charset="0"/>
                <a:sym typeface="Arial"/>
              </a:rPr>
              <a:t>QULIATY ASSURANCE </a:t>
            </a:r>
            <a:br>
              <a:rPr lang="en-GB" sz="3200" b="1" dirty="0" smtClean="0">
                <a:solidFill>
                  <a:srgbClr val="00B0F0"/>
                </a:solidFill>
                <a:latin typeface="+mn-lt"/>
                <a:ea typeface="Open Sans" panose="020B0606030504020204" pitchFamily="34" charset="0"/>
                <a:cs typeface="Open Sans" panose="020B0606030504020204" pitchFamily="34" charset="0"/>
                <a:sym typeface="Arial"/>
              </a:rPr>
            </a:br>
            <a:r>
              <a:rPr lang="en-GB" sz="3600" b="1" dirty="0" smtClean="0">
                <a:solidFill>
                  <a:srgbClr val="00B0F0"/>
                </a:solidFill>
                <a:latin typeface="+mn-lt"/>
                <a:ea typeface="Open Sans" panose="020B0606030504020204" pitchFamily="34" charset="0"/>
                <a:cs typeface="Open Sans" panose="020B0606030504020204" pitchFamily="34" charset="0"/>
                <a:sym typeface="Arial"/>
              </a:rPr>
              <a:t>UNIT</a:t>
            </a:r>
            <a:br>
              <a:rPr lang="en-GB" sz="3600" b="1" dirty="0" smtClean="0">
                <a:solidFill>
                  <a:srgbClr val="00B0F0"/>
                </a:solidFill>
                <a:latin typeface="+mn-lt"/>
                <a:ea typeface="Open Sans" panose="020B0606030504020204" pitchFamily="34" charset="0"/>
                <a:cs typeface="Open Sans" panose="020B0606030504020204" pitchFamily="34" charset="0"/>
                <a:sym typeface="Arial"/>
              </a:rPr>
            </a:br>
            <a:r>
              <a:rPr lang="en-GB" sz="3600" b="1" dirty="0" smtClean="0">
                <a:solidFill>
                  <a:srgbClr val="00B0F0"/>
                </a:solidFill>
                <a:latin typeface="+mn-lt"/>
                <a:ea typeface="Open Sans" panose="020B0606030504020204" pitchFamily="34" charset="0"/>
                <a:cs typeface="Open Sans" panose="020B0606030504020204" pitchFamily="34" charset="0"/>
                <a:sym typeface="Arial"/>
              </a:rPr>
              <a:t>HTU-MAIN 2 (411)</a:t>
            </a:r>
            <a:r>
              <a:rPr lang="en-GB" sz="3600" b="1" dirty="0">
                <a:solidFill>
                  <a:srgbClr val="00B0F0"/>
                </a:solidFill>
                <a:latin typeface="+mn-lt"/>
                <a:ea typeface="Open Sans" panose="020B0606030504020204" pitchFamily="34" charset="0"/>
                <a:cs typeface="Open Sans" panose="020B0606030504020204" pitchFamily="34" charset="0"/>
                <a:sym typeface="Arial"/>
              </a:rPr>
              <a:t/>
            </a:r>
            <a:br>
              <a:rPr lang="en-GB" sz="3600" b="1" dirty="0">
                <a:solidFill>
                  <a:srgbClr val="00B0F0"/>
                </a:solidFill>
                <a:latin typeface="+mn-lt"/>
                <a:ea typeface="Open Sans" panose="020B0606030504020204" pitchFamily="34" charset="0"/>
                <a:cs typeface="Open Sans" panose="020B0606030504020204" pitchFamily="34" charset="0"/>
                <a:sym typeface="Arial"/>
              </a:rPr>
            </a:br>
            <a:endParaRPr sz="3600" dirty="0">
              <a:solidFill>
                <a:srgbClr val="00B0F0"/>
              </a:solidFill>
              <a:latin typeface="+mn-lt"/>
              <a:ea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4883589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589" y="1482427"/>
            <a:ext cx="3456943" cy="4094027"/>
          </a:xfrm>
          <a:prstGeom prst="rect">
            <a:avLst/>
          </a:prstGeom>
        </p:spPr>
      </p:pic>
      <p:sp>
        <p:nvSpPr>
          <p:cNvPr id="8" name="Rounded Rectangle 7"/>
          <p:cNvSpPr/>
          <p:nvPr/>
        </p:nvSpPr>
        <p:spPr>
          <a:xfrm>
            <a:off x="4239488" y="554168"/>
            <a:ext cx="4128657" cy="2008909"/>
          </a:xfrm>
          <a:prstGeom prst="roundRect">
            <a:avLst/>
          </a:prstGeom>
          <a:solidFill>
            <a:srgbClr val="D8F1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schemeClr val="tx1"/>
                </a:solidFill>
              </a:rPr>
              <a:t>QUESTIONS</a:t>
            </a:r>
            <a:endParaRPr lang="en-US" sz="3600" b="1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idx="1"/>
          </p:nvPr>
        </p:nvSpPr>
        <p:spPr>
          <a:xfrm>
            <a:off x="6941127" y="3740727"/>
            <a:ext cx="4724400" cy="2774373"/>
          </a:xfrm>
          <a:prstGeom prst="round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52396" indent="0" algn="ctr">
              <a:buNone/>
            </a:pPr>
            <a:r>
              <a:rPr lang="en-US" sz="3600" dirty="0" smtClean="0">
                <a:solidFill>
                  <a:schemeClr val="tx1"/>
                </a:solidFill>
              </a:rPr>
              <a:t>FEEDBACK</a:t>
            </a:r>
            <a:endParaRPr lang="en-US" sz="3600" dirty="0">
              <a:solidFill>
                <a:schemeClr val="tx1"/>
              </a:solidFill>
            </a:endParaRPr>
          </a:p>
        </p:txBody>
      </p:sp>
      <p:sp>
        <p:nvSpPr>
          <p:cNvPr id="11" name="Curved Right Arrow 10"/>
          <p:cNvSpPr/>
          <p:nvPr/>
        </p:nvSpPr>
        <p:spPr>
          <a:xfrm>
            <a:off x="4630880" y="2729337"/>
            <a:ext cx="2310247" cy="2398576"/>
          </a:xfrm>
          <a:prstGeom prst="curvedRightArrow">
            <a:avLst>
              <a:gd name="adj1" fmla="val 25000"/>
              <a:gd name="adj2" fmla="val 50000"/>
              <a:gd name="adj3" fmla="val 27655"/>
            </a:avLst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2" name="4-Point Star 11"/>
          <p:cNvSpPr/>
          <p:nvPr/>
        </p:nvSpPr>
        <p:spPr>
          <a:xfrm>
            <a:off x="450042" y="664967"/>
            <a:ext cx="914400" cy="1066817"/>
          </a:xfrm>
          <a:prstGeom prst="star4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4-Point Star 12"/>
          <p:cNvSpPr/>
          <p:nvPr/>
        </p:nvSpPr>
        <p:spPr>
          <a:xfrm>
            <a:off x="1142766" y="1482427"/>
            <a:ext cx="748146" cy="817432"/>
          </a:xfrm>
          <a:prstGeom prst="star4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4-Point Star 13"/>
          <p:cNvSpPr/>
          <p:nvPr/>
        </p:nvSpPr>
        <p:spPr>
          <a:xfrm>
            <a:off x="1705607" y="488340"/>
            <a:ext cx="914400" cy="1551722"/>
          </a:xfrm>
          <a:prstGeom prst="star4">
            <a:avLst/>
          </a:prstGeom>
          <a:solidFill>
            <a:srgbClr val="FF33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87077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0" grpId="0" build="p" animBg="1"/>
      <p:bldP spid="11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0218" y="1527897"/>
            <a:ext cx="7620000" cy="5076825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415636" y="540327"/>
            <a:ext cx="3754582" cy="606439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 smtClean="0">
                <a:solidFill>
                  <a:srgbClr val="1D1963"/>
                </a:solidFill>
              </a:rPr>
              <a:t>Evolving and Overcoming Challenges</a:t>
            </a:r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261631022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hape 375"/>
          <p:cNvPicPr preferRelativeResize="0">
            <a:picLocks noGrp="1"/>
          </p:cNvPicPr>
          <p:nvPr>
            <p:ph type="pic" sz="quarter" idx="10"/>
          </p:nvPr>
        </p:nvPicPr>
        <p:blipFill rotWithShape="1">
          <a:blip r:embed="rId2">
            <a:alphaModFix/>
          </a:blip>
          <a:srcRect l="5092" r="5092"/>
          <a:stretch/>
        </p:blipFill>
        <p:spPr>
          <a:xfrm>
            <a:off x="8271164" y="0"/>
            <a:ext cx="3920836" cy="6858000"/>
          </a:xfrm>
          <a:prstGeom prst="rect">
            <a:avLst/>
          </a:prstGeom>
          <a:solidFill>
            <a:srgbClr val="BBBBBB"/>
          </a:solidFill>
          <a:ln>
            <a:noFill/>
          </a:ln>
        </p:spPr>
      </p:pic>
      <p:sp>
        <p:nvSpPr>
          <p:cNvPr id="6" name="Shape 373"/>
          <p:cNvSpPr txBox="1">
            <a:spLocks noGrp="1"/>
          </p:cNvSpPr>
          <p:nvPr>
            <p:ph type="title"/>
          </p:nvPr>
        </p:nvSpPr>
        <p:spPr>
          <a:xfrm>
            <a:off x="0" y="332509"/>
            <a:ext cx="7730837" cy="5999018"/>
          </a:xfrm>
          <a:prstGeom prst="rect">
            <a:avLst/>
          </a:prstGeom>
          <a:noFill/>
          <a:ln>
            <a:noFill/>
          </a:ln>
        </p:spPr>
        <p:txBody>
          <a:bodyPr vert="horz" lIns="0" tIns="0" rIns="0" bIns="0" rtlCol="0" anchor="t" anchorCtr="0">
            <a:noAutofit/>
          </a:bodyPr>
          <a:lstStyle/>
          <a:p>
            <a:pPr>
              <a:lnSpc>
                <a:spcPct val="111111"/>
              </a:lnSpc>
              <a:spcBef>
                <a:spcPts val="0"/>
              </a:spcBef>
              <a:buClr>
                <a:schemeClr val="dk1"/>
              </a:buClr>
              <a:buSzPct val="25000"/>
            </a:pPr>
            <a:r>
              <a:rPr lang="en-GB" sz="3200" b="1" u="none" strike="noStrike" cap="none" dirty="0" smtClean="0">
                <a:solidFill>
                  <a:srgbClr val="0033CC"/>
                </a:solidFill>
                <a:ea typeface="Times New Roman"/>
                <a:cs typeface="Times New Roman"/>
                <a:sym typeface="Times New Roman"/>
              </a:rPr>
              <a:t> What </a:t>
            </a:r>
            <a:r>
              <a:rPr lang="en-GB" sz="3200" b="1" cap="none" dirty="0" smtClean="0">
                <a:solidFill>
                  <a:srgbClr val="0033CC"/>
                </a:solidFill>
                <a:ea typeface="Times New Roman"/>
                <a:cs typeface="Times New Roman"/>
                <a:sym typeface="Times New Roman"/>
              </a:rPr>
              <a:t>Are we Looking at  :</a:t>
            </a:r>
            <a:br>
              <a:rPr lang="en-GB" sz="3200" b="1" cap="none" dirty="0" smtClean="0">
                <a:solidFill>
                  <a:srgbClr val="0033CC"/>
                </a:solidFill>
                <a:ea typeface="Times New Roman"/>
                <a:cs typeface="Times New Roman"/>
                <a:sym typeface="Times New Roman"/>
              </a:rPr>
            </a:br>
            <a:r>
              <a:rPr lang="en-GB" sz="3200" b="1" cap="none" dirty="0" smtClean="0">
                <a:solidFill>
                  <a:srgbClr val="00B0F0"/>
                </a:solidFill>
                <a:ea typeface="Times New Roman"/>
                <a:cs typeface="Times New Roman"/>
                <a:sym typeface="Times New Roman"/>
              </a:rPr>
              <a:t> *</a:t>
            </a:r>
            <a:r>
              <a:rPr lang="en-GB" sz="2800" b="1" cap="none" dirty="0" smtClean="0">
                <a:solidFill>
                  <a:srgbClr val="00B0F0"/>
                </a:solidFill>
                <a:ea typeface="Times New Roman"/>
                <a:cs typeface="Times New Roman"/>
                <a:sym typeface="Times New Roman"/>
              </a:rPr>
              <a:t>Why Choose BTEC Higher Nationals –HTU      differentiators.</a:t>
            </a:r>
            <a:br>
              <a:rPr lang="en-GB" sz="2800" b="1" cap="none" dirty="0" smtClean="0">
                <a:solidFill>
                  <a:srgbClr val="00B0F0"/>
                </a:solidFill>
                <a:ea typeface="Times New Roman"/>
                <a:cs typeface="Times New Roman"/>
                <a:sym typeface="Times New Roman"/>
              </a:rPr>
            </a:br>
            <a:r>
              <a:rPr lang="en-GB" sz="2800" b="1" cap="none" dirty="0">
                <a:solidFill>
                  <a:srgbClr val="00B0F0"/>
                </a:solidFill>
                <a:ea typeface="Times New Roman"/>
                <a:cs typeface="Times New Roman"/>
                <a:sym typeface="Times New Roman"/>
              </a:rPr>
              <a:t> </a:t>
            </a:r>
            <a:r>
              <a:rPr lang="en-GB" sz="2800" b="1" cap="none" dirty="0" smtClean="0">
                <a:solidFill>
                  <a:srgbClr val="00B0F0"/>
                </a:solidFill>
                <a:ea typeface="Times New Roman"/>
                <a:cs typeface="Times New Roman"/>
                <a:sym typeface="Times New Roman"/>
              </a:rPr>
              <a:t> * FAQ</a:t>
            </a:r>
            <a:br>
              <a:rPr lang="en-GB" sz="2800" b="1" cap="none" dirty="0" smtClean="0">
                <a:solidFill>
                  <a:srgbClr val="00B0F0"/>
                </a:solidFill>
                <a:ea typeface="Times New Roman"/>
                <a:cs typeface="Times New Roman"/>
                <a:sym typeface="Times New Roman"/>
              </a:rPr>
            </a:br>
            <a:r>
              <a:rPr lang="en-GB" sz="2800" b="1" cap="none" dirty="0">
                <a:solidFill>
                  <a:srgbClr val="00B0F0"/>
                </a:solidFill>
                <a:ea typeface="Times New Roman"/>
                <a:cs typeface="Times New Roman"/>
                <a:sym typeface="Times New Roman"/>
              </a:rPr>
              <a:t> </a:t>
            </a:r>
            <a:r>
              <a:rPr lang="en-GB" sz="2800" b="1" cap="none" dirty="0" smtClean="0">
                <a:solidFill>
                  <a:srgbClr val="00B0F0"/>
                </a:solidFill>
                <a:ea typeface="Times New Roman"/>
                <a:cs typeface="Times New Roman"/>
                <a:sym typeface="Times New Roman"/>
              </a:rPr>
              <a:t> * </a:t>
            </a:r>
            <a:r>
              <a:rPr lang="en-GB" sz="2400" b="1" cap="none" dirty="0" smtClean="0">
                <a:solidFill>
                  <a:srgbClr val="00B0F0"/>
                </a:solidFill>
                <a:ea typeface="Times New Roman"/>
                <a:cs typeface="Times New Roman"/>
                <a:sym typeface="Times New Roman"/>
              </a:rPr>
              <a:t>Assessment Process and Grading (Student Guide)</a:t>
            </a:r>
            <a:br>
              <a:rPr lang="en-GB" sz="2400" b="1" cap="none" dirty="0" smtClean="0">
                <a:solidFill>
                  <a:srgbClr val="00B0F0"/>
                </a:solidFill>
                <a:ea typeface="Times New Roman"/>
                <a:cs typeface="Times New Roman"/>
                <a:sym typeface="Times New Roman"/>
              </a:rPr>
            </a:br>
            <a:r>
              <a:rPr lang="en-GB" sz="2800" b="1" cap="none" dirty="0">
                <a:solidFill>
                  <a:srgbClr val="00B0F0"/>
                </a:solidFill>
                <a:ea typeface="Times New Roman"/>
                <a:cs typeface="Times New Roman"/>
                <a:sym typeface="Times New Roman"/>
              </a:rPr>
              <a:t> </a:t>
            </a:r>
            <a:r>
              <a:rPr lang="en-GB" sz="2800" b="1" cap="none" dirty="0" smtClean="0">
                <a:solidFill>
                  <a:srgbClr val="00B0F0"/>
                </a:solidFill>
                <a:ea typeface="Times New Roman"/>
                <a:cs typeface="Times New Roman"/>
                <a:sym typeface="Times New Roman"/>
              </a:rPr>
              <a:t> * Awarded Programmes</a:t>
            </a:r>
            <a:br>
              <a:rPr lang="en-GB" sz="2800" b="1" cap="none" dirty="0" smtClean="0">
                <a:solidFill>
                  <a:srgbClr val="00B0F0"/>
                </a:solidFill>
                <a:ea typeface="Times New Roman"/>
                <a:cs typeface="Times New Roman"/>
                <a:sym typeface="Times New Roman"/>
              </a:rPr>
            </a:br>
            <a:r>
              <a:rPr lang="en-GB" sz="2800" b="1" cap="none" dirty="0">
                <a:solidFill>
                  <a:srgbClr val="00B0F0"/>
                </a:solidFill>
                <a:ea typeface="Times New Roman"/>
                <a:cs typeface="Times New Roman"/>
                <a:sym typeface="Times New Roman"/>
              </a:rPr>
              <a:t> </a:t>
            </a:r>
            <a:r>
              <a:rPr lang="en-GB" sz="2800" b="1" cap="none" dirty="0" smtClean="0">
                <a:solidFill>
                  <a:srgbClr val="00B0F0"/>
                </a:solidFill>
                <a:ea typeface="Times New Roman"/>
                <a:cs typeface="Times New Roman"/>
                <a:sym typeface="Times New Roman"/>
              </a:rPr>
              <a:t> * Create </a:t>
            </a:r>
            <a:r>
              <a:rPr lang="en-GB" sz="2800" b="1" cap="none" dirty="0" err="1" smtClean="0">
                <a:solidFill>
                  <a:srgbClr val="00B0F0"/>
                </a:solidFill>
                <a:ea typeface="Times New Roman"/>
                <a:cs typeface="Times New Roman"/>
                <a:sym typeface="Times New Roman"/>
              </a:rPr>
              <a:t>HNGlobal</a:t>
            </a:r>
            <a:r>
              <a:rPr lang="en-GB" sz="2800" b="1" cap="none" dirty="0" smtClean="0">
                <a:solidFill>
                  <a:srgbClr val="00B0F0"/>
                </a:solidFill>
                <a:ea typeface="Times New Roman"/>
                <a:cs typeface="Times New Roman"/>
                <a:sym typeface="Times New Roman"/>
              </a:rPr>
              <a:t> Account</a:t>
            </a:r>
            <a:br>
              <a:rPr lang="en-GB" sz="2800" b="1" cap="none" dirty="0" smtClean="0">
                <a:solidFill>
                  <a:srgbClr val="00B0F0"/>
                </a:solidFill>
                <a:ea typeface="Times New Roman"/>
                <a:cs typeface="Times New Roman"/>
                <a:sym typeface="Times New Roman"/>
              </a:rPr>
            </a:br>
            <a:r>
              <a:rPr lang="en-GB" sz="2800" b="1" cap="none" dirty="0" smtClean="0">
                <a:solidFill>
                  <a:srgbClr val="00B0F0"/>
                </a:solidFill>
                <a:ea typeface="Times New Roman"/>
                <a:cs typeface="Times New Roman"/>
                <a:sym typeface="Times New Roman"/>
              </a:rPr>
              <a:t/>
            </a:r>
            <a:br>
              <a:rPr lang="en-GB" sz="2800" b="1" cap="none" dirty="0" smtClean="0">
                <a:solidFill>
                  <a:srgbClr val="00B0F0"/>
                </a:solidFill>
                <a:ea typeface="Times New Roman"/>
                <a:cs typeface="Times New Roman"/>
                <a:sym typeface="Times New Roman"/>
              </a:rPr>
            </a:br>
            <a:r>
              <a:rPr lang="en-GB" sz="2800" b="1" cap="none" dirty="0">
                <a:solidFill>
                  <a:srgbClr val="00B0F0"/>
                </a:solidFill>
                <a:ea typeface="Times New Roman"/>
                <a:cs typeface="Times New Roman"/>
                <a:sym typeface="Times New Roman"/>
              </a:rPr>
              <a:t> </a:t>
            </a:r>
            <a:r>
              <a:rPr lang="en-GB" sz="2800" b="1" cap="none" dirty="0" smtClean="0">
                <a:solidFill>
                  <a:srgbClr val="00B0F0"/>
                </a:solidFill>
                <a:ea typeface="Times New Roman"/>
                <a:cs typeface="Times New Roman"/>
                <a:sym typeface="Times New Roman"/>
              </a:rPr>
              <a:t>  https//hnglobal.Highernationals.com</a:t>
            </a:r>
            <a:br>
              <a:rPr lang="en-GB" sz="2800" b="1" cap="none" dirty="0" smtClean="0">
                <a:solidFill>
                  <a:srgbClr val="00B0F0"/>
                </a:solidFill>
                <a:ea typeface="Times New Roman"/>
                <a:cs typeface="Times New Roman"/>
                <a:sym typeface="Times New Roman"/>
              </a:rPr>
            </a:br>
            <a:r>
              <a:rPr lang="en-GB" sz="2800" b="1" cap="none" dirty="0">
                <a:solidFill>
                  <a:srgbClr val="00B0F0"/>
                </a:solidFill>
                <a:ea typeface="Times New Roman"/>
                <a:cs typeface="Times New Roman"/>
                <a:sym typeface="Times New Roman"/>
              </a:rPr>
              <a:t> </a:t>
            </a:r>
            <a:r>
              <a:rPr lang="en-GB" sz="2800" b="1" cap="none" dirty="0" smtClean="0">
                <a:solidFill>
                  <a:srgbClr val="00B0F0"/>
                </a:solidFill>
                <a:ea typeface="Times New Roman"/>
                <a:cs typeface="Times New Roman"/>
                <a:sym typeface="Times New Roman"/>
              </a:rPr>
              <a:t>  https//www.htu.edujo/Pearson/index.html</a:t>
            </a:r>
            <a:br>
              <a:rPr lang="en-GB" sz="2800" b="1" cap="none" dirty="0" smtClean="0">
                <a:solidFill>
                  <a:srgbClr val="00B0F0"/>
                </a:solidFill>
                <a:ea typeface="Times New Roman"/>
                <a:cs typeface="Times New Roman"/>
                <a:sym typeface="Times New Roman"/>
              </a:rPr>
            </a:br>
            <a:r>
              <a:rPr lang="en-GB" sz="2800" b="1" cap="none" dirty="0">
                <a:solidFill>
                  <a:srgbClr val="00B0F0"/>
                </a:solidFill>
                <a:ea typeface="Times New Roman"/>
                <a:cs typeface="Times New Roman"/>
                <a:sym typeface="Times New Roman"/>
              </a:rPr>
              <a:t> </a:t>
            </a:r>
            <a:r>
              <a:rPr lang="en-GB" sz="2800" b="1" cap="none" dirty="0" smtClean="0">
                <a:solidFill>
                  <a:srgbClr val="00B0F0"/>
                </a:solidFill>
                <a:ea typeface="Times New Roman"/>
                <a:cs typeface="Times New Roman"/>
                <a:sym typeface="Times New Roman"/>
              </a:rPr>
              <a:t> * Key Templates</a:t>
            </a:r>
            <a:br>
              <a:rPr lang="en-GB" sz="2800" b="1" cap="none" dirty="0" smtClean="0">
                <a:solidFill>
                  <a:srgbClr val="00B0F0"/>
                </a:solidFill>
                <a:ea typeface="Times New Roman"/>
                <a:cs typeface="Times New Roman"/>
                <a:sym typeface="Times New Roman"/>
              </a:rPr>
            </a:br>
            <a:r>
              <a:rPr lang="en-GB" sz="2800" b="1" cap="none" dirty="0">
                <a:solidFill>
                  <a:srgbClr val="00B0F0"/>
                </a:solidFill>
                <a:ea typeface="Times New Roman"/>
                <a:cs typeface="Times New Roman"/>
                <a:sym typeface="Times New Roman"/>
              </a:rPr>
              <a:t> </a:t>
            </a:r>
            <a:r>
              <a:rPr lang="en-GB" sz="2800" b="1" cap="none" dirty="0" smtClean="0">
                <a:solidFill>
                  <a:srgbClr val="00B0F0"/>
                </a:solidFill>
                <a:ea typeface="Times New Roman"/>
                <a:cs typeface="Times New Roman"/>
                <a:sym typeface="Times New Roman"/>
              </a:rPr>
              <a:t> * Student Voice ( Annual Student Survey)</a:t>
            </a:r>
            <a:br>
              <a:rPr lang="en-GB" sz="2800" b="1" cap="none" dirty="0" smtClean="0">
                <a:solidFill>
                  <a:srgbClr val="00B0F0"/>
                </a:solidFill>
                <a:ea typeface="Times New Roman"/>
                <a:cs typeface="Times New Roman"/>
                <a:sym typeface="Times New Roman"/>
              </a:rPr>
            </a:br>
            <a:r>
              <a:rPr lang="en-GB" sz="2800" b="1" cap="none" dirty="0">
                <a:solidFill>
                  <a:srgbClr val="00B0F0"/>
                </a:solidFill>
                <a:ea typeface="Times New Roman"/>
                <a:cs typeface="Times New Roman"/>
                <a:sym typeface="Times New Roman"/>
              </a:rPr>
              <a:t> </a:t>
            </a:r>
            <a:r>
              <a:rPr lang="en-GB" sz="2800" b="1" cap="none" dirty="0" smtClean="0">
                <a:solidFill>
                  <a:srgbClr val="00B0F0"/>
                </a:solidFill>
                <a:ea typeface="Times New Roman"/>
                <a:cs typeface="Times New Roman"/>
                <a:sym typeface="Times New Roman"/>
              </a:rPr>
              <a:t> * Centre Support materials and resources</a:t>
            </a:r>
            <a:br>
              <a:rPr lang="en-GB" sz="2800" b="1" cap="none" dirty="0" smtClean="0">
                <a:solidFill>
                  <a:srgbClr val="00B0F0"/>
                </a:solidFill>
                <a:ea typeface="Times New Roman"/>
                <a:cs typeface="Times New Roman"/>
                <a:sym typeface="Times New Roman"/>
              </a:rPr>
            </a:br>
            <a:r>
              <a:rPr lang="en-GB" sz="2800" b="1" cap="none" dirty="0" smtClean="0">
                <a:solidFill>
                  <a:srgbClr val="00B0F0"/>
                </a:solidFill>
                <a:ea typeface="Times New Roman"/>
                <a:cs typeface="Times New Roman"/>
                <a:sym typeface="Times New Roman"/>
              </a:rPr>
              <a:t/>
            </a:r>
            <a:br>
              <a:rPr lang="en-GB" sz="2800" b="1" cap="none" dirty="0" smtClean="0">
                <a:solidFill>
                  <a:srgbClr val="00B0F0"/>
                </a:solidFill>
                <a:ea typeface="Times New Roman"/>
                <a:cs typeface="Times New Roman"/>
                <a:sym typeface="Times New Roman"/>
              </a:rPr>
            </a:br>
            <a:r>
              <a:rPr lang="en-GB" sz="2800" b="1" cap="none" dirty="0">
                <a:solidFill>
                  <a:srgbClr val="00B0F0"/>
                </a:solidFill>
                <a:ea typeface="Times New Roman"/>
                <a:cs typeface="Times New Roman"/>
                <a:sym typeface="Times New Roman"/>
              </a:rPr>
              <a:t/>
            </a:r>
            <a:br>
              <a:rPr lang="en-GB" sz="2800" b="1" cap="none" dirty="0">
                <a:solidFill>
                  <a:srgbClr val="00B0F0"/>
                </a:solidFill>
                <a:ea typeface="Times New Roman"/>
                <a:cs typeface="Times New Roman"/>
                <a:sym typeface="Times New Roman"/>
              </a:rPr>
            </a:br>
            <a:endParaRPr lang="en-GB" sz="2800" b="1" u="none" strike="noStrike" cap="none" dirty="0">
              <a:solidFill>
                <a:srgbClr val="00B0F0"/>
              </a:solidFill>
              <a:ea typeface="Times New Roman"/>
              <a:cs typeface="Times New Roman"/>
              <a:sym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41484926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573578"/>
            <a:ext cx="10160000" cy="950740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IT  </a:t>
            </a:r>
            <a:r>
              <a:rPr lang="en-US" dirty="0" smtClean="0">
                <a:solidFill>
                  <a:schemeClr val="tx1"/>
                </a:solidFill>
              </a:rPr>
              <a:t>TAKES </a:t>
            </a:r>
            <a:r>
              <a:rPr lang="en-US" dirty="0">
                <a:solidFill>
                  <a:schemeClr val="tx1"/>
                </a:solidFill>
              </a:rPr>
              <a:t>A VILLAGE </a:t>
            </a:r>
            <a:r>
              <a:rPr lang="en-US" dirty="0" smtClean="0">
                <a:solidFill>
                  <a:schemeClr val="tx1"/>
                </a:solidFill>
              </a:rPr>
              <a:t>AND A MIND SHIFT!!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752601"/>
            <a:ext cx="10160000" cy="4282439"/>
          </a:xfrm>
        </p:spPr>
        <p:txBody>
          <a:bodyPr/>
          <a:lstStyle/>
          <a:p>
            <a:pPr algn="ctr"/>
            <a:r>
              <a:rPr lang="en-US" sz="8800" dirty="0"/>
              <a:t>Thank You</a:t>
            </a:r>
          </a:p>
          <a:p>
            <a:pPr algn="ctr"/>
            <a:endParaRPr lang="en-US" sz="8800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2681" y="3483034"/>
            <a:ext cx="2701636" cy="2784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62613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2002" y="5038612"/>
            <a:ext cx="9711847" cy="1611378"/>
          </a:xfrm>
        </p:spPr>
        <p:txBody>
          <a:bodyPr>
            <a:noAutofit/>
          </a:bodyPr>
          <a:lstStyle/>
          <a:p>
            <a:pPr algn="ctr"/>
            <a:r>
              <a:rPr lang="en-US" sz="3200" dirty="0" smtClean="0">
                <a:solidFill>
                  <a:schemeClr val="tx1"/>
                </a:solidFill>
              </a:rPr>
              <a:t>PRESENTATION 06/09/2022</a:t>
            </a:r>
            <a:r>
              <a:rPr lang="en-US" sz="3200" dirty="0" smtClean="0"/>
              <a:t> </a:t>
            </a:r>
          </a:p>
          <a:p>
            <a:pPr algn="ctr"/>
            <a:r>
              <a:rPr lang="en-US" sz="3200" dirty="0" smtClean="0">
                <a:solidFill>
                  <a:schemeClr val="tx1"/>
                </a:solidFill>
              </a:rPr>
              <a:t>12:30 pm</a:t>
            </a:r>
            <a:endParaRPr lang="en-US" sz="3200" dirty="0">
              <a:solidFill>
                <a:schemeClr val="tx1"/>
              </a:solidFill>
            </a:endParaRPr>
          </a:p>
          <a:p>
            <a:pPr algn="just"/>
            <a:r>
              <a:rPr lang="en-US" sz="3200" dirty="0" smtClean="0"/>
              <a:t>   </a:t>
            </a:r>
            <a:endParaRPr lang="en-US" sz="3200" dirty="0"/>
          </a:p>
        </p:txBody>
      </p:sp>
      <p:sp>
        <p:nvSpPr>
          <p:cNvPr id="4" name="Rectangle 3"/>
          <p:cNvSpPr/>
          <p:nvPr/>
        </p:nvSpPr>
        <p:spPr>
          <a:xfrm>
            <a:off x="332509" y="332509"/>
            <a:ext cx="1920240" cy="157941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9559636" y="698269"/>
            <a:ext cx="2310938" cy="133003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 descr="Education Backgroun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3491" y="253824"/>
            <a:ext cx="7703127" cy="47061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116569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2194559" y="211717"/>
            <a:ext cx="7276011" cy="1104900"/>
          </a:xfrm>
          <a:prstGeom prst="round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4400" dirty="0">
                <a:solidFill>
                  <a:srgbClr val="1F3864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WHY </a:t>
            </a:r>
            <a:r>
              <a:rPr lang="en-US" sz="4400" dirty="0" smtClean="0">
                <a:solidFill>
                  <a:srgbClr val="1F3864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CHOOSE  BTEC </a:t>
            </a:r>
            <a:r>
              <a:rPr lang="en-US" sz="4400" dirty="0">
                <a:solidFill>
                  <a:srgbClr val="1F3864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HN</a:t>
            </a:r>
            <a:endParaRPr lang="en-US" sz="44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Explosion 2 2"/>
          <p:cNvSpPr/>
          <p:nvPr/>
        </p:nvSpPr>
        <p:spPr>
          <a:xfrm>
            <a:off x="4036424" y="1366291"/>
            <a:ext cx="3762102" cy="1115649"/>
          </a:xfrm>
          <a:prstGeom prst="irregularSeal2">
            <a:avLst/>
          </a:prstGeom>
          <a:solidFill>
            <a:srgbClr val="FFFF00"/>
          </a:solidFill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000" b="1" dirty="0">
                <a:solidFill>
                  <a:srgbClr val="FF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BECAUSE</a:t>
            </a:r>
            <a:endParaRPr lang="en-US" sz="11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864524" y="2481940"/>
            <a:ext cx="10006149" cy="4376060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endParaRPr lang="en-US" sz="2000" dirty="0" smtClean="0">
              <a:solidFill>
                <a:srgbClr val="000000"/>
              </a:solidFill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2000" dirty="0" smtClean="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It provides </a:t>
            </a:r>
            <a:r>
              <a:rPr lang="en-US" sz="2000" b="1" u="sng" dirty="0" smtClean="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LEARNING OUTCOMES (LO</a:t>
            </a:r>
            <a:r>
              <a:rPr lang="en-US" sz="2000" dirty="0" smtClean="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) based curriculum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2000" b="1" u="sng" dirty="0" smtClean="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Project based and coursework assignments</a:t>
            </a:r>
            <a:endParaRPr lang="en-US" sz="2000" b="1" u="sng" dirty="0">
              <a:solidFill>
                <a:srgbClr val="000000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2000" dirty="0" smtClean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It </a:t>
            </a:r>
            <a:r>
              <a:rPr lang="en-US" sz="20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provides </a:t>
            </a:r>
            <a:r>
              <a:rPr lang="en-US" sz="2400" b="1" u="sng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HANDS-ON</a:t>
            </a:r>
            <a:r>
              <a:rPr lang="en-US" sz="20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Experience for future careers</a:t>
            </a:r>
            <a:endParaRPr lang="en-US" sz="11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20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It is an  opportunity for </a:t>
            </a:r>
            <a:r>
              <a:rPr lang="en-US" sz="2400" b="1" u="sng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Learning by Doing</a:t>
            </a:r>
            <a:r>
              <a:rPr lang="en-US" sz="20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en-US" sz="11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20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It is to become </a:t>
            </a:r>
            <a:r>
              <a:rPr lang="en-US" sz="2400" b="1" u="sng" dirty="0" smtClean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JOB-READY, A Passport to Employment</a:t>
            </a:r>
            <a:endParaRPr lang="en-US" sz="11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20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It meets the requirements of the  </a:t>
            </a:r>
            <a:r>
              <a:rPr lang="en-US" sz="2400" b="1" u="sng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Modern World Industries</a:t>
            </a:r>
            <a:endParaRPr lang="en-US" sz="11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en-US" sz="20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It is a </a:t>
            </a:r>
            <a:r>
              <a:rPr lang="en-US" sz="2400" b="1" u="sng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Kick-Start</a:t>
            </a:r>
            <a:r>
              <a:rPr lang="en-US" sz="20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for young peoples </a:t>
            </a:r>
            <a:r>
              <a:rPr lang="en-US" sz="2000" dirty="0" smtClean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careers, building </a:t>
            </a:r>
            <a:r>
              <a:rPr lang="en-US" sz="2000" b="1" u="sng" dirty="0" smtClean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Employability skills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en-US" sz="2000" b="1" u="sng" dirty="0" smtClean="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Robust Quality Assurance Measures &amp; Internal verification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en-US" sz="2000" b="1" u="sng" dirty="0" smtClean="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APMR + Annual Student Survey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en-US" sz="2000" b="1" u="sng" dirty="0" smtClean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Annual BTEC AWARDS</a:t>
            </a:r>
            <a:endParaRPr lang="en-US" sz="1100" b="1" u="sng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610793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lowchart: Extract 3"/>
          <p:cNvSpPr/>
          <p:nvPr/>
        </p:nvSpPr>
        <p:spPr>
          <a:xfrm>
            <a:off x="2366554" y="2481946"/>
            <a:ext cx="7193278" cy="3683725"/>
          </a:xfrm>
          <a:prstGeom prst="flowChartExtra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4754878" y="1240975"/>
            <a:ext cx="2442755" cy="1201784"/>
          </a:xfrm>
          <a:prstGeom prst="ellipse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ysClr val="windowText" lastClr="000000"/>
                </a:solidFill>
              </a:rPr>
              <a:t>Awarding Body PEARSON</a:t>
            </a:r>
            <a:endParaRPr lang="en-US" b="1" dirty="0">
              <a:solidFill>
                <a:sysClr val="windowText" lastClr="000000"/>
              </a:solidFill>
            </a:endParaRPr>
          </a:p>
        </p:txBody>
      </p:sp>
      <p:sp>
        <p:nvSpPr>
          <p:cNvPr id="6" name="Oval 5"/>
          <p:cNvSpPr/>
          <p:nvPr/>
        </p:nvSpPr>
        <p:spPr>
          <a:xfrm>
            <a:off x="9533710" y="5368836"/>
            <a:ext cx="2388322" cy="1254035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ysClr val="windowText" lastClr="000000"/>
                </a:solidFill>
              </a:rPr>
              <a:t>EMPLOYERS</a:t>
            </a:r>
            <a:endParaRPr lang="en-US" b="1" dirty="0">
              <a:solidFill>
                <a:sysClr val="windowText" lastClr="000000"/>
              </a:solidFill>
            </a:endParaRPr>
          </a:p>
        </p:txBody>
      </p:sp>
      <p:sp>
        <p:nvSpPr>
          <p:cNvPr id="7" name="Oval 6"/>
          <p:cNvSpPr/>
          <p:nvPr/>
        </p:nvSpPr>
        <p:spPr>
          <a:xfrm>
            <a:off x="500745" y="5355774"/>
            <a:ext cx="1789611" cy="1410786"/>
          </a:xfrm>
          <a:prstGeom prst="ellipse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ysClr val="windowText" lastClr="000000"/>
                </a:solidFill>
              </a:rPr>
              <a:t>Provider HTU</a:t>
            </a:r>
            <a:endParaRPr lang="en-US" b="1" dirty="0">
              <a:solidFill>
                <a:sysClr val="windowText" lastClr="000000"/>
              </a:solidFill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4728754" y="3278781"/>
            <a:ext cx="2442755" cy="2873829"/>
          </a:xfrm>
          <a:prstGeom prst="roundRect">
            <a:avLst/>
          </a:prstGeom>
          <a:solidFill>
            <a:srgbClr val="DCE2E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ysClr val="windowText" lastClr="000000"/>
                </a:solidFill>
              </a:rPr>
              <a:t>Design Qualification to Meet identified skills and competences</a:t>
            </a:r>
            <a:endParaRPr lang="en-US" sz="2400" dirty="0">
              <a:solidFill>
                <a:sysClr val="windowText" lastClr="000000"/>
              </a:solidFill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1704109" y="159844"/>
            <a:ext cx="8312727" cy="819150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400" b="1" dirty="0" smtClean="0">
                <a:solidFill>
                  <a:schemeClr val="tx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ENGAGING WITH THE EMPLOYERS</a:t>
            </a:r>
            <a:endParaRPr lang="en-US" sz="2400" b="1" dirty="0">
              <a:solidFill>
                <a:schemeClr val="tx1"/>
              </a:solidFill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592008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1575" y="2405062"/>
            <a:ext cx="2228850" cy="204787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2512" y="2505075"/>
            <a:ext cx="2466975" cy="184785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2801" y="858983"/>
            <a:ext cx="4447308" cy="4849090"/>
          </a:xfrm>
          <a:prstGeom prst="rect">
            <a:avLst/>
          </a:prstGeom>
        </p:spPr>
      </p:pic>
      <p:sp>
        <p:nvSpPr>
          <p:cNvPr id="7" name="Down Arrow 6"/>
          <p:cNvSpPr/>
          <p:nvPr/>
        </p:nvSpPr>
        <p:spPr>
          <a:xfrm>
            <a:off x="5250873" y="5403273"/>
            <a:ext cx="484632" cy="1407899"/>
          </a:xfrm>
          <a:prstGeom prst="downArrow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08200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235527" y="-138545"/>
            <a:ext cx="11956473" cy="7259782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342900" marR="0" lvl="0" indent="-34290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2100" b="1" dirty="0" smtClean="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WHAT MAKES HTU DIFFERENT?</a:t>
            </a:r>
          </a:p>
          <a:p>
            <a:pPr marL="342900" marR="0" lvl="0" indent="-34290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2100" b="1" dirty="0" smtClean="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HOW MANY CERTIFICATES CAN I GET FROM HTU?</a:t>
            </a:r>
          </a:p>
          <a:p>
            <a:pPr marL="342900" marR="0" lvl="0" indent="-34290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2100" b="1" dirty="0" smtClean="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HOW MANY TIMES CAN I BE ABSENT FROM CLASSES ?</a:t>
            </a:r>
          </a:p>
          <a:p>
            <a:pPr marL="342900" marR="0" lvl="0" indent="-34290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2100" b="1" dirty="0" smtClean="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WHAT HAPPENS IF I SUBMIT MY ASSIGNMENT LATE?</a:t>
            </a:r>
          </a:p>
          <a:p>
            <a:pPr marL="342900" marR="0" lvl="0" indent="-34290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2100" b="1" dirty="0" smtClean="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HOW MANY TIMES CAN </a:t>
            </a:r>
            <a:r>
              <a:rPr lang="en-US" sz="2100" b="1" dirty="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I</a:t>
            </a:r>
            <a:r>
              <a:rPr lang="en-US" sz="2100" b="1" dirty="0" smtClean="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RESUBMIT A COURSE ?</a:t>
            </a:r>
          </a:p>
          <a:p>
            <a:pPr marL="342900" marR="0" lvl="0" indent="-34290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2100" b="1" dirty="0" smtClean="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HOW MANY TIMES CAN </a:t>
            </a:r>
            <a:r>
              <a:rPr lang="en-US" sz="2100" b="1" dirty="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I</a:t>
            </a:r>
            <a:r>
              <a:rPr lang="en-US" sz="2100" b="1" dirty="0" smtClean="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REPEAT A COURSE</a:t>
            </a:r>
            <a:r>
              <a:rPr lang="en-US" sz="2100" b="1" dirty="0" smtClean="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?</a:t>
            </a:r>
          </a:p>
          <a:p>
            <a:pPr marL="342900" marR="0" lvl="0" indent="-34290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2100" b="1" dirty="0" smtClean="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WHAT HAPPENS IF I FAIL A PEARSON COURSE TWICE?</a:t>
            </a:r>
            <a:endParaRPr lang="en-US" sz="2100" b="1" dirty="0" smtClean="0">
              <a:solidFill>
                <a:srgbClr val="000000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2100" b="1" dirty="0" smtClean="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What is the Highest Grade after Resubmission or Re-take</a:t>
            </a:r>
          </a:p>
          <a:p>
            <a:pPr marL="342900" marR="0" lvl="0" indent="-34290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2100" b="1" dirty="0" smtClean="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IS APPRENTICESHIP MANDATORY? WHAT ARE THE BENEFITS?</a:t>
            </a:r>
          </a:p>
          <a:p>
            <a:pPr marL="342900" marR="0" lvl="0" indent="-34290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2100" b="1" dirty="0" smtClean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WHO CAN I TALK TO IF I HAVE A PROBLEM ?</a:t>
            </a:r>
          </a:p>
          <a:p>
            <a:pPr marL="342900" marR="0" lvl="0" indent="-34290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2100" b="1" dirty="0" smtClean="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WHY ARE FOUNDATION COURSES IMPORTANT ?</a:t>
            </a:r>
          </a:p>
          <a:p>
            <a:pPr marL="342900" marR="0" lvl="0" indent="-34290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2100" b="1" dirty="0" smtClean="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ARE THERE OPPORTUNITIES FOR TRAVEL ?</a:t>
            </a:r>
          </a:p>
          <a:p>
            <a:pPr marL="342900" marR="0" lvl="0" indent="-34290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2100" b="1" dirty="0" smtClean="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Can I seek further degreed overseas after HND’s  ( Degree Finder platform)</a:t>
            </a:r>
          </a:p>
          <a:p>
            <a:pPr marL="342900" marR="0" lvl="0" indent="-34290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2100" b="1" dirty="0" smtClean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WHAT IS HNGLOBAL ?- </a:t>
            </a:r>
            <a:r>
              <a:rPr lang="en-US" sz="2100" dirty="0">
                <a:hlinkClick r:id="rId2"/>
              </a:rPr>
              <a:t>https://hnglobal.highernationals.com</a:t>
            </a:r>
            <a:r>
              <a:rPr lang="en-US" sz="2200" dirty="0">
                <a:hlinkClick r:id="rId2"/>
              </a:rPr>
              <a:t>/</a:t>
            </a:r>
            <a:endParaRPr lang="en-US" sz="2200" b="1" dirty="0" smtClean="0">
              <a:solidFill>
                <a:srgbClr val="000000"/>
              </a:solidFill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endParaRPr lang="en-US" sz="1900" b="1" dirty="0" smtClean="0">
              <a:solidFill>
                <a:srgbClr val="000000"/>
              </a:solidFill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708144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24689" y="1427021"/>
            <a:ext cx="5126182" cy="4405745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schemeClr val="tx1"/>
                </a:solidFill>
              </a:rPr>
              <a:t>This Student Guide   and support videos are available at:</a:t>
            </a:r>
          </a:p>
          <a:p>
            <a:pPr algn="ctr"/>
            <a:endParaRPr lang="en-US" dirty="0">
              <a:solidFill>
                <a:schemeClr val="tx1"/>
              </a:solidFill>
            </a:endParaRPr>
          </a:p>
          <a:p>
            <a:pPr algn="ctr"/>
            <a:endParaRPr lang="en-US" dirty="0" smtClean="0">
              <a:solidFill>
                <a:schemeClr val="tx1"/>
              </a:solidFill>
            </a:endParaRPr>
          </a:p>
          <a:p>
            <a:pPr algn="ctr"/>
            <a:endParaRPr lang="en-US" dirty="0" smtClean="0">
              <a:solidFill>
                <a:schemeClr val="tx1"/>
              </a:solidFill>
            </a:endParaRPr>
          </a:p>
          <a:p>
            <a:pPr algn="ctr"/>
            <a:r>
              <a:rPr lang="en-US" sz="2000" dirty="0">
                <a:solidFill>
                  <a:schemeClr val="accent2">
                    <a:lumMod val="75000"/>
                  </a:schemeClr>
                </a:solidFill>
              </a:rPr>
              <a:t>https://www.htu.edu.jo/Pearson/index.html</a:t>
            </a:r>
            <a:endParaRPr lang="en-US" sz="2000" dirty="0" smtClean="0">
              <a:solidFill>
                <a:schemeClr val="accent2">
                  <a:lumMod val="75000"/>
                </a:schemeClr>
              </a:solidFill>
            </a:endParaRPr>
          </a:p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6" name="Right Arrow 5"/>
          <p:cNvSpPr/>
          <p:nvPr/>
        </p:nvSpPr>
        <p:spPr>
          <a:xfrm>
            <a:off x="5306292" y="3477491"/>
            <a:ext cx="533464" cy="263236"/>
          </a:xfrm>
          <a:prstGeom prst="rightArrow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5176" y="1065571"/>
            <a:ext cx="5992026" cy="50870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78692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668772" y="170101"/>
            <a:ext cx="7060019" cy="1158958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 smtClean="0"/>
              <a:t>Approved Full  Awards</a:t>
            </a:r>
          </a:p>
          <a:p>
            <a:pPr algn="ctr"/>
            <a:r>
              <a:rPr lang="en-US" sz="3200" b="1" dirty="0" smtClean="0"/>
              <a:t> BTEC HN (RQF)</a:t>
            </a:r>
            <a:endParaRPr lang="en-US" sz="3200" b="1" dirty="0"/>
          </a:p>
        </p:txBody>
      </p:sp>
      <p:sp>
        <p:nvSpPr>
          <p:cNvPr id="5" name="Rectangle 4"/>
          <p:cNvSpPr/>
          <p:nvPr/>
        </p:nvSpPr>
        <p:spPr>
          <a:xfrm>
            <a:off x="182880" y="1528354"/>
            <a:ext cx="3689364" cy="2531027"/>
          </a:xfrm>
          <a:prstGeom prst="rect">
            <a:avLst/>
          </a:prstGeom>
          <a:solidFill>
            <a:srgbClr val="00B0F0"/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800" b="1" dirty="0" smtClean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Construction And The Built Environment</a:t>
            </a:r>
          </a:p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800" b="1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(Arch + Civil)</a:t>
            </a:r>
            <a:endParaRPr lang="en-US" sz="2800" b="1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447838" y="1371592"/>
            <a:ext cx="3257550" cy="1596000"/>
          </a:xfrm>
          <a:prstGeom prst="rect">
            <a:avLst/>
          </a:prstGeom>
          <a:solidFill>
            <a:srgbClr val="FF0000"/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3200" b="1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Engineering</a:t>
            </a:r>
          </a:p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3200" b="1" dirty="0" smtClean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(GE+ME+EE)</a:t>
            </a:r>
            <a:endParaRPr lang="en-US" sz="3200" b="1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8100016" y="1760825"/>
            <a:ext cx="3257550" cy="1878589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3200" b="1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Computing</a:t>
            </a:r>
          </a:p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3200" b="1" dirty="0" smtClean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(</a:t>
            </a:r>
            <a:r>
              <a:rPr lang="en-US" sz="3200" b="1" dirty="0" err="1" smtClean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CS+IS+Cyber</a:t>
            </a:r>
            <a:r>
              <a:rPr lang="en-US" sz="3200" b="1" dirty="0" smtClean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Sec + DS)</a:t>
            </a:r>
            <a:endParaRPr lang="en-US" sz="3200" b="1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Oval 7"/>
          <p:cNvSpPr/>
          <p:nvPr/>
        </p:nvSpPr>
        <p:spPr>
          <a:xfrm>
            <a:off x="4450895" y="3236522"/>
            <a:ext cx="3340621" cy="1421476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chemeClr val="tx1"/>
                </a:solidFill>
              </a:rPr>
              <a:t>HNC </a:t>
            </a:r>
          </a:p>
          <a:p>
            <a:pPr algn="ctr"/>
            <a:r>
              <a:rPr lang="en-US" sz="2800" b="1" dirty="0" smtClean="0">
                <a:solidFill>
                  <a:schemeClr val="tx1"/>
                </a:solidFill>
              </a:rPr>
              <a:t> 8 UNITS L4</a:t>
            </a:r>
            <a:endParaRPr lang="en-US" sz="2800" b="1" dirty="0">
              <a:solidFill>
                <a:schemeClr val="tx1"/>
              </a:solidFill>
            </a:endParaRPr>
          </a:p>
        </p:txBody>
      </p:sp>
      <p:sp>
        <p:nvSpPr>
          <p:cNvPr id="9" name="Oval 8"/>
          <p:cNvSpPr/>
          <p:nvPr/>
        </p:nvSpPr>
        <p:spPr>
          <a:xfrm>
            <a:off x="4503258" y="4969461"/>
            <a:ext cx="3082949" cy="1421476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chemeClr val="tx1"/>
                </a:solidFill>
              </a:rPr>
              <a:t>HND </a:t>
            </a:r>
          </a:p>
          <a:p>
            <a:pPr algn="ctr"/>
            <a:r>
              <a:rPr lang="en-US" sz="2800" b="1" dirty="0" smtClean="0">
                <a:solidFill>
                  <a:schemeClr val="tx1"/>
                </a:solidFill>
              </a:rPr>
              <a:t> 8 UNITS L5</a:t>
            </a:r>
            <a:endParaRPr lang="en-US" sz="2800" b="1" dirty="0">
              <a:solidFill>
                <a:schemeClr val="tx1"/>
              </a:solidFill>
            </a:endParaRPr>
          </a:p>
        </p:txBody>
      </p:sp>
      <p:sp>
        <p:nvSpPr>
          <p:cNvPr id="10" name="Right Arrow 9"/>
          <p:cNvSpPr/>
          <p:nvPr/>
        </p:nvSpPr>
        <p:spPr>
          <a:xfrm>
            <a:off x="7662216" y="5546877"/>
            <a:ext cx="890187" cy="266644"/>
          </a:xfrm>
          <a:prstGeom prst="rightArrow">
            <a:avLst/>
          </a:prstGeom>
          <a:solidFill>
            <a:srgbClr val="1DE113"/>
          </a:solidFill>
          <a:ln>
            <a:solidFill>
              <a:srgbClr val="0033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/>
          <p:cNvSpPr/>
          <p:nvPr/>
        </p:nvSpPr>
        <p:spPr>
          <a:xfrm>
            <a:off x="8589869" y="4969461"/>
            <a:ext cx="2424225" cy="1421476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rgbClr val="FF0000"/>
                </a:solidFill>
              </a:rPr>
              <a:t>HTU BSc</a:t>
            </a:r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17" name="Down Arrow 16"/>
          <p:cNvSpPr/>
          <p:nvPr/>
        </p:nvSpPr>
        <p:spPr>
          <a:xfrm>
            <a:off x="5879807" y="4702598"/>
            <a:ext cx="265807" cy="224330"/>
          </a:xfrm>
          <a:prstGeom prst="downArrow">
            <a:avLst/>
          </a:prstGeom>
          <a:solidFill>
            <a:srgbClr val="1DE113"/>
          </a:solidFill>
          <a:ln>
            <a:solidFill>
              <a:srgbClr val="0033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0" name="Elbow Connector 19"/>
          <p:cNvCxnSpPr>
            <a:stCxn id="5" idx="3"/>
            <a:endCxn id="8" idx="2"/>
          </p:cNvCxnSpPr>
          <p:nvPr/>
        </p:nvCxnSpPr>
        <p:spPr>
          <a:xfrm>
            <a:off x="3872244" y="2793868"/>
            <a:ext cx="578651" cy="1153392"/>
          </a:xfrm>
          <a:prstGeom prst="bentConnector3">
            <a:avLst>
              <a:gd name="adj1" fmla="val 50000"/>
            </a:avLst>
          </a:prstGeom>
          <a:ln w="3810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7" name="Elbow Connector 26"/>
          <p:cNvCxnSpPr>
            <a:stCxn id="7" idx="1"/>
            <a:endCxn id="8" idx="6"/>
          </p:cNvCxnSpPr>
          <p:nvPr/>
        </p:nvCxnSpPr>
        <p:spPr>
          <a:xfrm rot="10800000" flipV="1">
            <a:off x="7791516" y="2700120"/>
            <a:ext cx="308500" cy="1247140"/>
          </a:xfrm>
          <a:prstGeom prst="bentConnector3">
            <a:avLst/>
          </a:prstGeom>
          <a:ln w="3810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1" name="Down Arrow 30"/>
          <p:cNvSpPr/>
          <p:nvPr/>
        </p:nvSpPr>
        <p:spPr>
          <a:xfrm>
            <a:off x="5858536" y="2919537"/>
            <a:ext cx="287078" cy="272385"/>
          </a:xfrm>
          <a:prstGeom prst="downArrow">
            <a:avLst/>
          </a:prstGeom>
          <a:solidFill>
            <a:srgbClr val="92D050"/>
          </a:solidFill>
          <a:ln>
            <a:solidFill>
              <a:srgbClr val="0033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48169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152718"/>
            <a:ext cx="9749425" cy="1371600"/>
          </a:xfrm>
        </p:spPr>
        <p:txBody>
          <a:bodyPr/>
          <a:lstStyle/>
          <a:p>
            <a:pPr algn="ctr"/>
            <a:r>
              <a:rPr lang="en-US" b="1" dirty="0"/>
              <a:t>What is a grade? 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It is a reflection of a student’s </a:t>
            </a:r>
            <a:r>
              <a:rPr lang="en-US" sz="2400" dirty="0">
                <a:solidFill>
                  <a:srgbClr val="00B0F0"/>
                </a:solidFill>
              </a:rPr>
              <a:t>accumulative performance holistically          </a:t>
            </a:r>
          </a:p>
          <a:p>
            <a:r>
              <a:rPr lang="en-US" sz="2400" dirty="0">
                <a:solidFill>
                  <a:srgbClr val="00B0F0"/>
                </a:solidFill>
              </a:rPr>
              <a:t>It is hierarchal: </a:t>
            </a:r>
            <a:r>
              <a:rPr lang="en-US" sz="2400" dirty="0"/>
              <a:t>students have to achieve all pass, merit and distinction criteria across the </a:t>
            </a:r>
            <a:r>
              <a:rPr lang="en-US" sz="2400" dirty="0" smtClean="0"/>
              <a:t>UNIT </a:t>
            </a:r>
            <a:r>
              <a:rPr lang="en-US" sz="2400" dirty="0"/>
              <a:t>as a whole to earn a distinction.  </a:t>
            </a:r>
          </a:p>
          <a:p>
            <a:pPr marL="0" indent="0">
              <a:buNone/>
            </a:pPr>
            <a:endParaRPr lang="en-US" sz="2400" dirty="0"/>
          </a:p>
          <a:p>
            <a:endParaRPr lang="en-US" sz="2400" dirty="0"/>
          </a:p>
        </p:txBody>
      </p:sp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2502183933"/>
              </p:ext>
            </p:extLst>
          </p:nvPr>
        </p:nvGraphicFramePr>
        <p:xfrm>
          <a:off x="2177143" y="3590517"/>
          <a:ext cx="7855131" cy="258644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Title 1"/>
          <p:cNvSpPr txBox="1">
            <a:spLocks/>
          </p:cNvSpPr>
          <p:nvPr/>
        </p:nvSpPr>
        <p:spPr>
          <a:xfrm>
            <a:off x="609600" y="152718"/>
            <a:ext cx="9749425" cy="13716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kern="1200" cap="all" spc="-6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b="1" dirty="0">
                <a:solidFill>
                  <a:srgbClr val="00B0F0"/>
                </a:solidFill>
              </a:rPr>
              <a:t>What is a grade? </a:t>
            </a:r>
          </a:p>
        </p:txBody>
      </p:sp>
    </p:spTree>
    <p:extLst>
      <p:ext uri="{BB962C8B-B14F-4D97-AF65-F5344CB8AC3E}">
        <p14:creationId xmlns:p14="http://schemas.microsoft.com/office/powerpoint/2010/main" val="10055085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ssential">
  <a:themeElements>
    <a:clrScheme name="Essential">
      <a:dk1>
        <a:srgbClr val="000000"/>
      </a:dk1>
      <a:lt1>
        <a:srgbClr val="FFFFFF"/>
      </a:lt1>
      <a:dk2>
        <a:srgbClr val="D1282E"/>
      </a:dk2>
      <a:lt2>
        <a:srgbClr val="C8C8B1"/>
      </a:lt2>
      <a:accent1>
        <a:srgbClr val="7A7A7A"/>
      </a:accent1>
      <a:accent2>
        <a:srgbClr val="F5C201"/>
      </a:accent2>
      <a:accent3>
        <a:srgbClr val="526DB0"/>
      </a:accent3>
      <a:accent4>
        <a:srgbClr val="989AAC"/>
      </a:accent4>
      <a:accent5>
        <a:srgbClr val="DC5924"/>
      </a:accent5>
      <a:accent6>
        <a:srgbClr val="B4B392"/>
      </a:accent6>
      <a:hlink>
        <a:srgbClr val="CC9900"/>
      </a:hlink>
      <a:folHlink>
        <a:srgbClr val="969696"/>
      </a:folHlink>
    </a:clrScheme>
    <a:fontScheme name="Essential">
      <a:majorFont>
        <a:latin typeface="Arial Black"/>
        <a:ea typeface=""/>
        <a:cs typeface=""/>
        <a:font script="Jpan" typeface="ＭＳ Ｐゴシック"/>
        <a:font script="Hang" typeface="HY견고딕"/>
        <a:font script="Hans" typeface="微软雅黑"/>
        <a:font script="Hant" typeface="微軟正黑體"/>
        <a:font script="Arab" typeface="Tahoma"/>
        <a:font script="Hebr" typeface="Ta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sential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250000"/>
              </a:schemeClr>
            </a:gs>
            <a:gs pos="35000">
              <a:schemeClr val="phClr">
                <a:tint val="47000"/>
                <a:satMod val="275000"/>
              </a:schemeClr>
            </a:gs>
            <a:gs pos="100000">
              <a:schemeClr val="phClr">
                <a:tint val="25000"/>
                <a:satMod val="300000"/>
              </a:schemeClr>
            </a:gs>
          </a:gsLst>
          <a:lin ang="16200000" scaled="1"/>
        </a:gradFill>
        <a:solidFill>
          <a:schemeClr val="phClr">
            <a:satMod val="110000"/>
          </a:schemeClr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4127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9999" dist="23000" algn="bl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19050" algn="bl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l"/>
          </a:scene3d>
          <a:sp3d prstMaterial="plastic">
            <a:bevelT w="38100" h="31750"/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6000"/>
              </a:schemeClr>
              <a:schemeClr val="phClr">
                <a:shade val="94000"/>
              </a:schemeClr>
            </a:duotone>
          </a:blip>
          <a:tile tx="0" ty="0" sx="100000" sy="100000" flip="none" algn="tl"/>
        </a:blipFill>
        <a:gradFill rotWithShape="1">
          <a:gsLst>
            <a:gs pos="0">
              <a:schemeClr val="phClr">
                <a:tint val="84000"/>
                <a:satMod val="110000"/>
              </a:schemeClr>
            </a:gs>
            <a:gs pos="44000">
              <a:schemeClr val="phClr">
                <a:tint val="93000"/>
                <a:satMod val="115000"/>
              </a:schemeClr>
            </a:gs>
            <a:gs pos="100000">
              <a:schemeClr val="phClr">
                <a:tint val="100000"/>
                <a:shade val="59000"/>
                <a:satMod val="120000"/>
              </a:schemeClr>
            </a:gs>
          </a:gsLst>
          <a:path path="circle">
            <a:fillToRect l="40000" t="60000" r="60000" b="4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Essential</Template>
  <TotalTime>323940</TotalTime>
  <Words>886</Words>
  <Application>Microsoft Office PowerPoint</Application>
  <PresentationFormat>Widescreen</PresentationFormat>
  <Paragraphs>147</Paragraphs>
  <Slides>21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31" baseType="lpstr">
      <vt:lpstr>Arial</vt:lpstr>
      <vt:lpstr>Arial Black</vt:lpstr>
      <vt:lpstr>Avenir Next LT Pro Light</vt:lpstr>
      <vt:lpstr>Calibri</vt:lpstr>
      <vt:lpstr>Lato Light</vt:lpstr>
      <vt:lpstr>Open Sans</vt:lpstr>
      <vt:lpstr>Playfair Display</vt:lpstr>
      <vt:lpstr>Symbol</vt:lpstr>
      <vt:lpstr>Times New Roman</vt:lpstr>
      <vt:lpstr>Essential</vt:lpstr>
      <vt:lpstr>WELCOME TO THE PeArson  ORIENTATION ( NEW STUDENTS) OCTOBER  2022</vt:lpstr>
      <vt:lpstr> What Are we Looking at  :  *Why Choose BTEC Higher Nationals –HTU      differentiators.   * FAQ   * Assessment Process and Grading (Student Guide)   * Awarded Programmes   * Create HNGlobal Account     https//hnglobal.Highernationals.com    https//www.htu.edujo/Pearson/index.html   * Key Templates   * Student Voice ( Annual Student Survey)   * Centre Support materials and resources  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What is a grade? </vt:lpstr>
      <vt:lpstr>Grading  Mechanism</vt:lpstr>
      <vt:lpstr>Sample assessment criteria </vt:lpstr>
      <vt:lpstr>PowerPoint Presentation</vt:lpstr>
      <vt:lpstr>( Key IV Templates) – For students</vt:lpstr>
      <vt:lpstr>PowerPoint Presentation</vt:lpstr>
      <vt:lpstr>Formative feedback and assessments </vt:lpstr>
      <vt:lpstr> Summative feedback  &amp; assessment </vt:lpstr>
      <vt:lpstr>FOR SUPPORT AND GUIDANCE  VISIT  THE    QULIATY ASSURANCE  UNIT HTU-MAIN 2 (411) </vt:lpstr>
      <vt:lpstr>PowerPoint Presentation</vt:lpstr>
      <vt:lpstr>PowerPoint Presentation</vt:lpstr>
      <vt:lpstr>IT  TAKES A VILLAGE AND A MIND SHIFT!!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rumiana bahova</dc:creator>
  <cp:lastModifiedBy>rumiana.bahova</cp:lastModifiedBy>
  <cp:revision>708</cp:revision>
  <cp:lastPrinted>2022-10-20T09:58:58Z</cp:lastPrinted>
  <dcterms:created xsi:type="dcterms:W3CDTF">2018-06-24T07:17:17Z</dcterms:created>
  <dcterms:modified xsi:type="dcterms:W3CDTF">2022-10-20T10:05:38Z</dcterms:modified>
</cp:coreProperties>
</file>